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0"/>
  </p:notesMasterIdLst>
  <p:sldIdLst>
    <p:sldId id="256" r:id="rId2"/>
    <p:sldId id="465" r:id="rId3"/>
    <p:sldId id="402" r:id="rId4"/>
    <p:sldId id="378" r:id="rId5"/>
    <p:sldId id="379" r:id="rId6"/>
    <p:sldId id="403" r:id="rId7"/>
    <p:sldId id="381" r:id="rId8"/>
    <p:sldId id="388" r:id="rId9"/>
    <p:sldId id="466" r:id="rId10"/>
    <p:sldId id="398" r:id="rId11"/>
    <p:sldId id="399" r:id="rId12"/>
    <p:sldId id="412" r:id="rId13"/>
    <p:sldId id="258" r:id="rId14"/>
    <p:sldId id="289" r:id="rId15"/>
    <p:sldId id="273" r:id="rId16"/>
    <p:sldId id="274" r:id="rId17"/>
    <p:sldId id="407" r:id="rId18"/>
    <p:sldId id="420" r:id="rId19"/>
    <p:sldId id="278" r:id="rId20"/>
    <p:sldId id="294" r:id="rId21"/>
    <p:sldId id="411" r:id="rId22"/>
    <p:sldId id="418" r:id="rId23"/>
    <p:sldId id="291" r:id="rId24"/>
    <p:sldId id="404" r:id="rId25"/>
    <p:sldId id="292" r:id="rId26"/>
    <p:sldId id="426" r:id="rId27"/>
    <p:sldId id="286" r:id="rId28"/>
    <p:sldId id="424" r:id="rId29"/>
    <p:sldId id="423" r:id="rId30"/>
    <p:sldId id="425" r:id="rId31"/>
    <p:sldId id="472" r:id="rId32"/>
    <p:sldId id="334" r:id="rId33"/>
    <p:sldId id="260" r:id="rId34"/>
    <p:sldId id="317" r:id="rId35"/>
    <p:sldId id="282" r:id="rId36"/>
    <p:sldId id="427" r:id="rId37"/>
    <p:sldId id="283" r:id="rId38"/>
    <p:sldId id="285" r:id="rId39"/>
    <p:sldId id="428" r:id="rId40"/>
    <p:sldId id="307" r:id="rId41"/>
    <p:sldId id="467" r:id="rId42"/>
    <p:sldId id="471" r:id="rId43"/>
    <p:sldId id="356" r:id="rId44"/>
    <p:sldId id="346" r:id="rId45"/>
    <p:sldId id="347" r:id="rId46"/>
    <p:sldId id="349" r:id="rId47"/>
    <p:sldId id="473" r:id="rId48"/>
    <p:sldId id="397" r:id="rId4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94"/>
  </p:normalViewPr>
  <p:slideViewPr>
    <p:cSldViewPr snapToGrid="0">
      <p:cViewPr varScale="1">
        <p:scale>
          <a:sx n="121" d="100"/>
          <a:sy n="121" d="100"/>
        </p:scale>
        <p:origin x="744"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60AC494-BE3B-4AC5-BB02-01AE0A01B953}"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8A078955-D361-49AA-8A62-D13821B40BBA}">
      <dgm:prSet/>
      <dgm:spPr/>
      <dgm:t>
        <a:bodyPr/>
        <a:lstStyle/>
        <a:p>
          <a:r>
            <a:rPr lang="en-US"/>
            <a:t>Differential abundance testing is imperfect</a:t>
          </a:r>
        </a:p>
      </dgm:t>
    </dgm:pt>
    <dgm:pt modelId="{27D9805C-B741-432C-BD0D-250ACFBD0242}" type="parTrans" cxnId="{51EF08C9-E87E-49C0-9ABF-516118BA614F}">
      <dgm:prSet/>
      <dgm:spPr/>
      <dgm:t>
        <a:bodyPr/>
        <a:lstStyle/>
        <a:p>
          <a:endParaRPr lang="en-US"/>
        </a:p>
      </dgm:t>
    </dgm:pt>
    <dgm:pt modelId="{FDCEB651-01C9-4597-B07B-067691E8C033}" type="sibTrans" cxnId="{51EF08C9-E87E-49C0-9ABF-516118BA614F}">
      <dgm:prSet/>
      <dgm:spPr/>
      <dgm:t>
        <a:bodyPr/>
        <a:lstStyle/>
        <a:p>
          <a:endParaRPr lang="en-US"/>
        </a:p>
      </dgm:t>
    </dgm:pt>
    <dgm:pt modelId="{BB6ACACE-A15D-4A1B-B89F-2E838171EF9F}">
      <dgm:prSet/>
      <dgm:spPr/>
      <dgm:t>
        <a:bodyPr/>
        <a:lstStyle/>
        <a:p>
          <a:r>
            <a:rPr lang="en-US"/>
            <a:t>Issues of compositionality and a lot of zeros</a:t>
          </a:r>
        </a:p>
      </dgm:t>
    </dgm:pt>
    <dgm:pt modelId="{A1905114-7A9F-44C8-AFC1-22075EDB7769}" type="parTrans" cxnId="{F82D6FB5-DD27-462D-9179-C9D9BE90ABAF}">
      <dgm:prSet/>
      <dgm:spPr/>
      <dgm:t>
        <a:bodyPr/>
        <a:lstStyle/>
        <a:p>
          <a:endParaRPr lang="en-US"/>
        </a:p>
      </dgm:t>
    </dgm:pt>
    <dgm:pt modelId="{83A37FB4-2870-4144-A4A6-F143464EFA1D}" type="sibTrans" cxnId="{F82D6FB5-DD27-462D-9179-C9D9BE90ABAF}">
      <dgm:prSet/>
      <dgm:spPr/>
      <dgm:t>
        <a:bodyPr/>
        <a:lstStyle/>
        <a:p>
          <a:endParaRPr lang="en-US"/>
        </a:p>
      </dgm:t>
    </dgm:pt>
    <dgm:pt modelId="{B2EB41DC-744F-2747-95CC-7839437CFD30}" type="pres">
      <dgm:prSet presAssocID="{460AC494-BE3B-4AC5-BB02-01AE0A01B953}" presName="linear" presStyleCnt="0">
        <dgm:presLayoutVars>
          <dgm:animLvl val="lvl"/>
          <dgm:resizeHandles val="exact"/>
        </dgm:presLayoutVars>
      </dgm:prSet>
      <dgm:spPr/>
    </dgm:pt>
    <dgm:pt modelId="{F14A09E7-F820-3A41-86A4-3B191136AAEF}" type="pres">
      <dgm:prSet presAssocID="{8A078955-D361-49AA-8A62-D13821B40BBA}" presName="parentText" presStyleLbl="node1" presStyleIdx="0" presStyleCnt="2">
        <dgm:presLayoutVars>
          <dgm:chMax val="0"/>
          <dgm:bulletEnabled val="1"/>
        </dgm:presLayoutVars>
      </dgm:prSet>
      <dgm:spPr/>
    </dgm:pt>
    <dgm:pt modelId="{2B9CFB08-5BC7-5D48-80A7-7D2B5A9808DF}" type="pres">
      <dgm:prSet presAssocID="{FDCEB651-01C9-4597-B07B-067691E8C033}" presName="spacer" presStyleCnt="0"/>
      <dgm:spPr/>
    </dgm:pt>
    <dgm:pt modelId="{2F402252-9472-B641-968E-F9092E8615E0}" type="pres">
      <dgm:prSet presAssocID="{BB6ACACE-A15D-4A1B-B89F-2E838171EF9F}" presName="parentText" presStyleLbl="node1" presStyleIdx="1" presStyleCnt="2">
        <dgm:presLayoutVars>
          <dgm:chMax val="0"/>
          <dgm:bulletEnabled val="1"/>
        </dgm:presLayoutVars>
      </dgm:prSet>
      <dgm:spPr/>
    </dgm:pt>
  </dgm:ptLst>
  <dgm:cxnLst>
    <dgm:cxn modelId="{7A596A32-B42F-2545-8853-386409E7FEFC}" type="presOf" srcId="{460AC494-BE3B-4AC5-BB02-01AE0A01B953}" destId="{B2EB41DC-744F-2747-95CC-7839437CFD30}" srcOrd="0" destOrd="0" presId="urn:microsoft.com/office/officeart/2005/8/layout/vList2"/>
    <dgm:cxn modelId="{6373A444-4BC3-7E41-8BEB-86F9C81DCACB}" type="presOf" srcId="{BB6ACACE-A15D-4A1B-B89F-2E838171EF9F}" destId="{2F402252-9472-B641-968E-F9092E8615E0}" srcOrd="0" destOrd="0" presId="urn:microsoft.com/office/officeart/2005/8/layout/vList2"/>
    <dgm:cxn modelId="{C6423B9C-6247-5A49-AA7B-F81C403C009E}" type="presOf" srcId="{8A078955-D361-49AA-8A62-D13821B40BBA}" destId="{F14A09E7-F820-3A41-86A4-3B191136AAEF}" srcOrd="0" destOrd="0" presId="urn:microsoft.com/office/officeart/2005/8/layout/vList2"/>
    <dgm:cxn modelId="{F82D6FB5-DD27-462D-9179-C9D9BE90ABAF}" srcId="{460AC494-BE3B-4AC5-BB02-01AE0A01B953}" destId="{BB6ACACE-A15D-4A1B-B89F-2E838171EF9F}" srcOrd="1" destOrd="0" parTransId="{A1905114-7A9F-44C8-AFC1-22075EDB7769}" sibTransId="{83A37FB4-2870-4144-A4A6-F143464EFA1D}"/>
    <dgm:cxn modelId="{51EF08C9-E87E-49C0-9ABF-516118BA614F}" srcId="{460AC494-BE3B-4AC5-BB02-01AE0A01B953}" destId="{8A078955-D361-49AA-8A62-D13821B40BBA}" srcOrd="0" destOrd="0" parTransId="{27D9805C-B741-432C-BD0D-250ACFBD0242}" sibTransId="{FDCEB651-01C9-4597-B07B-067691E8C033}"/>
    <dgm:cxn modelId="{6F48353B-9A6F-CF47-9C25-68C1A998ECEF}" type="presParOf" srcId="{B2EB41DC-744F-2747-95CC-7839437CFD30}" destId="{F14A09E7-F820-3A41-86A4-3B191136AAEF}" srcOrd="0" destOrd="0" presId="urn:microsoft.com/office/officeart/2005/8/layout/vList2"/>
    <dgm:cxn modelId="{D4179744-5CB1-8A4E-961F-786B45F54F16}" type="presParOf" srcId="{B2EB41DC-744F-2747-95CC-7839437CFD30}" destId="{2B9CFB08-5BC7-5D48-80A7-7D2B5A9808DF}" srcOrd="1" destOrd="0" presId="urn:microsoft.com/office/officeart/2005/8/layout/vList2"/>
    <dgm:cxn modelId="{BF865C09-759B-D94A-9B86-6A24CC1380F4}" type="presParOf" srcId="{B2EB41DC-744F-2747-95CC-7839437CFD30}" destId="{2F402252-9472-B641-968E-F9092E8615E0}" srcOrd="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14A09E7-F820-3A41-86A4-3B191136AAEF}">
      <dsp:nvSpPr>
        <dsp:cNvPr id="0" name=""/>
        <dsp:cNvSpPr/>
      </dsp:nvSpPr>
      <dsp:spPr>
        <a:xfrm>
          <a:off x="0" y="13800"/>
          <a:ext cx="6900512" cy="2685149"/>
        </a:xfrm>
        <a:prstGeom prst="round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182880" rIns="182880" bIns="182880" numCol="1" spcCol="1270" anchor="ctr" anchorCtr="0">
          <a:noAutofit/>
        </a:bodyPr>
        <a:lstStyle/>
        <a:p>
          <a:pPr marL="0" lvl="0" indent="0" algn="l" defTabSz="2133600">
            <a:lnSpc>
              <a:spcPct val="90000"/>
            </a:lnSpc>
            <a:spcBef>
              <a:spcPct val="0"/>
            </a:spcBef>
            <a:spcAft>
              <a:spcPct val="35000"/>
            </a:spcAft>
            <a:buNone/>
          </a:pPr>
          <a:r>
            <a:rPr lang="en-US" sz="4800" kern="1200"/>
            <a:t>Differential abundance testing is imperfect</a:t>
          </a:r>
        </a:p>
      </dsp:txBody>
      <dsp:txXfrm>
        <a:off x="131078" y="144878"/>
        <a:ext cx="6638356" cy="2422993"/>
      </dsp:txXfrm>
    </dsp:sp>
    <dsp:sp modelId="{2F402252-9472-B641-968E-F9092E8615E0}">
      <dsp:nvSpPr>
        <dsp:cNvPr id="0" name=""/>
        <dsp:cNvSpPr/>
      </dsp:nvSpPr>
      <dsp:spPr>
        <a:xfrm>
          <a:off x="0" y="2837190"/>
          <a:ext cx="6900512" cy="2685149"/>
        </a:xfrm>
        <a:prstGeom prst="roundRect">
          <a:avLst/>
        </a:prstGeom>
        <a:solidFill>
          <a:schemeClr val="accent2">
            <a:hueOff val="6443614"/>
            <a:satOff val="-18493"/>
            <a:lumOff val="-29609"/>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182880" rIns="182880" bIns="182880" numCol="1" spcCol="1270" anchor="ctr" anchorCtr="0">
          <a:noAutofit/>
        </a:bodyPr>
        <a:lstStyle/>
        <a:p>
          <a:pPr marL="0" lvl="0" indent="0" algn="l" defTabSz="2133600">
            <a:lnSpc>
              <a:spcPct val="90000"/>
            </a:lnSpc>
            <a:spcBef>
              <a:spcPct val="0"/>
            </a:spcBef>
            <a:spcAft>
              <a:spcPct val="35000"/>
            </a:spcAft>
            <a:buNone/>
          </a:pPr>
          <a:r>
            <a:rPr lang="en-US" sz="4800" kern="1200"/>
            <a:t>Issues of compositionality and a lot of zeros</a:t>
          </a:r>
        </a:p>
      </dsp:txBody>
      <dsp:txXfrm>
        <a:off x="131078" y="2968268"/>
        <a:ext cx="6638356" cy="2422993"/>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C41813A-3784-4142-A7FD-85CF377ADA9A}" type="datetimeFigureOut">
              <a:rPr lang="en-US" smtClean="0"/>
              <a:t>4/8/24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C9E5CC7-D084-F54D-9065-98C8763FA85B}" type="slidenum">
              <a:rPr lang="en-US" smtClean="0"/>
              <a:t>‹#›</a:t>
            </a:fld>
            <a:endParaRPr lang="en-US"/>
          </a:p>
        </p:txBody>
      </p:sp>
    </p:spTree>
    <p:extLst>
      <p:ext uri="{BB962C8B-B14F-4D97-AF65-F5344CB8AC3E}">
        <p14:creationId xmlns:p14="http://schemas.microsoft.com/office/powerpoint/2010/main" val="3768504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6"/>
        <p:cNvGrpSpPr/>
        <p:nvPr/>
      </p:nvGrpSpPr>
      <p:grpSpPr>
        <a:xfrm>
          <a:off x="0" y="0"/>
          <a:ext cx="0" cy="0"/>
          <a:chOff x="0" y="0"/>
          <a:chExt cx="0" cy="0"/>
        </a:xfrm>
      </p:grpSpPr>
      <p:sp>
        <p:nvSpPr>
          <p:cNvPr id="1077" name="Google Shape;1077;g39edb4c4ba_0_29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600"/>
              </a:spcBef>
              <a:spcAft>
                <a:spcPts val="0"/>
              </a:spcAft>
              <a:buNone/>
            </a:pPr>
            <a:r>
              <a:rPr lang="en" sz="1050" dirty="0">
                <a:solidFill>
                  <a:srgbClr val="222222"/>
                </a:solidFill>
              </a:rPr>
              <a:t>Number of species is weighted by their evenness</a:t>
            </a:r>
          </a:p>
          <a:p>
            <a:pPr marL="0" lvl="0" indent="0" algn="l" rtl="0">
              <a:lnSpc>
                <a:spcPct val="115000"/>
              </a:lnSpc>
              <a:spcBef>
                <a:spcPts val="600"/>
              </a:spcBef>
              <a:spcAft>
                <a:spcPts val="0"/>
              </a:spcAft>
              <a:buNone/>
            </a:pPr>
            <a:endParaRPr lang="en" sz="1050" dirty="0">
              <a:solidFill>
                <a:srgbClr val="222222"/>
              </a:solidFill>
            </a:endParaRPr>
          </a:p>
          <a:p>
            <a:pPr marL="0" lvl="0" indent="0" algn="l" rtl="0">
              <a:lnSpc>
                <a:spcPct val="115000"/>
              </a:lnSpc>
              <a:spcBef>
                <a:spcPts val="600"/>
              </a:spcBef>
              <a:spcAft>
                <a:spcPts val="0"/>
              </a:spcAft>
              <a:buNone/>
            </a:pPr>
            <a:r>
              <a:rPr lang="en-US" sz="1050" dirty="0"/>
              <a:t>In the Shannon index, p is the proportion (n/N) of individuals of one particular species found (n) divided by the total number of individuals found (N), ln is the natural log, </a:t>
            </a:r>
            <a:r>
              <a:rPr lang="el-GR" sz="1050" dirty="0"/>
              <a:t>Σ </a:t>
            </a:r>
            <a:r>
              <a:rPr lang="en-US" sz="1050" dirty="0"/>
              <a:t>is the sum of the calculations, and s is the number of species. </a:t>
            </a:r>
          </a:p>
          <a:p>
            <a:pPr marL="0" lvl="0" indent="0" algn="l" rtl="0">
              <a:lnSpc>
                <a:spcPct val="115000"/>
              </a:lnSpc>
              <a:spcBef>
                <a:spcPts val="600"/>
              </a:spcBef>
              <a:spcAft>
                <a:spcPts val="0"/>
              </a:spcAft>
              <a:buNone/>
            </a:pPr>
            <a:endParaRPr lang="en-US" sz="1050" dirty="0">
              <a:solidFill>
                <a:srgbClr val="222222"/>
              </a:solidFill>
            </a:endParaRPr>
          </a:p>
          <a:p>
            <a:pPr marL="0" lvl="0" indent="0" algn="l" rtl="0">
              <a:lnSpc>
                <a:spcPct val="115000"/>
              </a:lnSpc>
              <a:spcBef>
                <a:spcPts val="600"/>
              </a:spcBef>
              <a:spcAft>
                <a:spcPts val="0"/>
              </a:spcAft>
              <a:buNone/>
            </a:pPr>
            <a:r>
              <a:rPr lang="en-US" sz="1050" dirty="0">
                <a:solidFill>
                  <a:srgbClr val="222222"/>
                </a:solidFill>
              </a:rPr>
              <a:t>So then </a:t>
            </a:r>
            <a:r>
              <a:rPr lang="en" sz="1050" dirty="0">
                <a:solidFill>
                  <a:srgbClr val="222222"/>
                </a:solidFill>
              </a:rPr>
              <a:t>IN order to get this proportion you need to know the total number of individuals. </a:t>
            </a:r>
          </a:p>
          <a:p>
            <a:pPr marL="0" lvl="0" indent="0" algn="l" rtl="0">
              <a:lnSpc>
                <a:spcPct val="115000"/>
              </a:lnSpc>
              <a:spcBef>
                <a:spcPts val="600"/>
              </a:spcBef>
              <a:spcAft>
                <a:spcPts val="0"/>
              </a:spcAft>
              <a:buNone/>
            </a:pPr>
            <a:endParaRPr lang="en" sz="1050" dirty="0">
              <a:solidFill>
                <a:srgbClr val="222222"/>
              </a:solidFill>
            </a:endParaRPr>
          </a:p>
          <a:p>
            <a:pPr marL="0" lvl="0" indent="0" algn="l" rtl="0">
              <a:lnSpc>
                <a:spcPct val="115000"/>
              </a:lnSpc>
              <a:spcBef>
                <a:spcPts val="600"/>
              </a:spcBef>
              <a:spcAft>
                <a:spcPts val="0"/>
              </a:spcAft>
              <a:buNone/>
            </a:pPr>
            <a:r>
              <a:rPr lang="en" sz="1050" dirty="0">
                <a:solidFill>
                  <a:srgbClr val="222222"/>
                </a:solidFill>
              </a:rPr>
              <a:t>=70 (4ac2)</a:t>
            </a:r>
          </a:p>
          <a:p>
            <a:pPr marL="0" lvl="0" indent="0" algn="l" rtl="0">
              <a:lnSpc>
                <a:spcPct val="115000"/>
              </a:lnSpc>
              <a:spcBef>
                <a:spcPts val="600"/>
              </a:spcBef>
              <a:spcAft>
                <a:spcPts val="0"/>
              </a:spcAft>
              <a:buNone/>
            </a:pPr>
            <a:r>
              <a:rPr lang="en" sz="1050" dirty="0">
                <a:solidFill>
                  <a:srgbClr val="222222"/>
                </a:solidFill>
              </a:rPr>
              <a:t> = - [0.36(-1.03) + 0.43(-0.85)+ 0.21(-1.54)] </a:t>
            </a:r>
          </a:p>
          <a:p>
            <a:pPr marL="0" lvl="0" indent="0" algn="l" rtl="0">
              <a:lnSpc>
                <a:spcPct val="115000"/>
              </a:lnSpc>
              <a:spcBef>
                <a:spcPts val="600"/>
              </a:spcBef>
              <a:spcAft>
                <a:spcPts val="0"/>
              </a:spcAft>
              <a:buNone/>
            </a:pPr>
            <a:r>
              <a:rPr lang="en" sz="1050" dirty="0">
                <a:solidFill>
                  <a:srgbClr val="222222"/>
                </a:solidFill>
              </a:rPr>
              <a:t>= -(-0.37 + -0.37 + -0.32)</a:t>
            </a:r>
          </a:p>
          <a:p>
            <a:pPr marL="0" lvl="0" indent="0" algn="l" rtl="0">
              <a:lnSpc>
                <a:spcPct val="115000"/>
              </a:lnSpc>
              <a:spcBef>
                <a:spcPts val="600"/>
              </a:spcBef>
              <a:spcAft>
                <a:spcPts val="0"/>
              </a:spcAft>
              <a:buNone/>
            </a:pPr>
            <a:r>
              <a:rPr lang="en" sz="1050" dirty="0">
                <a:solidFill>
                  <a:srgbClr val="222222"/>
                </a:solidFill>
              </a:rPr>
              <a:t>= 1.06</a:t>
            </a:r>
          </a:p>
          <a:p>
            <a:pPr marL="0" lvl="0" indent="0" algn="l" rtl="0">
              <a:lnSpc>
                <a:spcPct val="115000"/>
              </a:lnSpc>
              <a:spcBef>
                <a:spcPts val="600"/>
              </a:spcBef>
              <a:spcAft>
                <a:spcPts val="0"/>
              </a:spcAft>
              <a:buNone/>
            </a:pPr>
            <a:endParaRPr lang="en" sz="1050" dirty="0">
              <a:solidFill>
                <a:srgbClr val="222222"/>
              </a:solidFill>
            </a:endParaRPr>
          </a:p>
          <a:p>
            <a:pPr marL="0" lvl="0" indent="0" algn="l" rtl="0">
              <a:lnSpc>
                <a:spcPct val="115000"/>
              </a:lnSpc>
              <a:spcBef>
                <a:spcPts val="600"/>
              </a:spcBef>
              <a:spcAft>
                <a:spcPts val="0"/>
              </a:spcAft>
              <a:buNone/>
            </a:pPr>
            <a:endParaRPr lang="en" sz="1050" dirty="0">
              <a:solidFill>
                <a:srgbClr val="222222"/>
              </a:solidFill>
            </a:endParaRPr>
          </a:p>
          <a:p>
            <a:pPr marL="0" lvl="0" indent="0" algn="l" rtl="0">
              <a:spcBef>
                <a:spcPts val="600"/>
              </a:spcBef>
              <a:spcAft>
                <a:spcPts val="0"/>
              </a:spcAft>
              <a:buNone/>
            </a:pPr>
            <a:endParaRPr dirty="0"/>
          </a:p>
        </p:txBody>
      </p:sp>
      <p:sp>
        <p:nvSpPr>
          <p:cNvPr id="1078" name="Google Shape;1078;g39edb4c4ba_0_2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341529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Measured by distance. Different metrics to estimate this distance</a:t>
            </a:r>
          </a:p>
          <a:p>
            <a:r>
              <a:rPr lang="en-US" dirty="0"/>
              <a:t>Compare each pair</a:t>
            </a:r>
          </a:p>
        </p:txBody>
      </p:sp>
      <p:sp>
        <p:nvSpPr>
          <p:cNvPr id="4" name="Slide Number Placeholder 3"/>
          <p:cNvSpPr>
            <a:spLocks noGrp="1"/>
          </p:cNvSpPr>
          <p:nvPr>
            <p:ph type="sldNum" sz="quarter" idx="5"/>
          </p:nvPr>
        </p:nvSpPr>
        <p:spPr/>
        <p:txBody>
          <a:bodyPr/>
          <a:lstStyle/>
          <a:p>
            <a:fld id="{BEF0A54B-8778-2D46-AF19-0A62E4B84969}" type="slidenum">
              <a:rPr lang="en-US" smtClean="0"/>
              <a:t>13</a:t>
            </a:fld>
            <a:endParaRPr lang="en-US"/>
          </a:p>
        </p:txBody>
      </p:sp>
    </p:spTree>
    <p:extLst>
      <p:ext uri="{BB962C8B-B14F-4D97-AF65-F5344CB8AC3E}">
        <p14:creationId xmlns:p14="http://schemas.microsoft.com/office/powerpoint/2010/main" val="12850287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Two samples exact same microbes, distance 0</a:t>
            </a:r>
          </a:p>
          <a:p>
            <a:r>
              <a:rPr lang="en-US" dirty="0"/>
              <a:t>Similar to alpha diversity, there’s different ways to estimate distance. It can include phylogeny, it can include the relative abundance</a:t>
            </a:r>
          </a:p>
        </p:txBody>
      </p:sp>
      <p:sp>
        <p:nvSpPr>
          <p:cNvPr id="4" name="Slide Number Placeholder 3"/>
          <p:cNvSpPr>
            <a:spLocks noGrp="1"/>
          </p:cNvSpPr>
          <p:nvPr>
            <p:ph type="sldNum" sz="quarter" idx="5"/>
          </p:nvPr>
        </p:nvSpPr>
        <p:spPr/>
        <p:txBody>
          <a:bodyPr/>
          <a:lstStyle/>
          <a:p>
            <a:fld id="{BEF0A54B-8778-2D46-AF19-0A62E4B84969}" type="slidenum">
              <a:rPr lang="en-US" smtClean="0"/>
              <a:t>14</a:t>
            </a:fld>
            <a:endParaRPr lang="en-US"/>
          </a:p>
        </p:txBody>
      </p:sp>
    </p:spTree>
    <p:extLst>
      <p:ext uri="{BB962C8B-B14F-4D97-AF65-F5344CB8AC3E}">
        <p14:creationId xmlns:p14="http://schemas.microsoft.com/office/powerpoint/2010/main" val="36982868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18ae2d1576_0_4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18ae2d1576_0_4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Small top, smaller number = close to 0, very similar</a:t>
            </a:r>
          </a:p>
          <a:p>
            <a:pPr marL="0" lvl="0" indent="0" algn="l" rtl="0">
              <a:spcBef>
                <a:spcPts val="0"/>
              </a:spcBef>
              <a:spcAft>
                <a:spcPts val="0"/>
              </a:spcAft>
              <a:buNone/>
            </a:pPr>
            <a:r>
              <a:rPr lang="en-US" dirty="0"/>
              <a:t>Bottom sort of scales it. 58 differences over 100 vs 1000</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9412446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18ae2d1576_5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 name="Google Shape;325;g18ae2d1576_5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And this makes a symmetric distance matrix. Comparison of sample A to B same as B to A</a:t>
            </a:r>
            <a:endParaRPr dirty="0"/>
          </a:p>
        </p:txBody>
      </p:sp>
    </p:spTree>
    <p:extLst>
      <p:ext uri="{BB962C8B-B14F-4D97-AF65-F5344CB8AC3E}">
        <p14:creationId xmlns:p14="http://schemas.microsoft.com/office/powerpoint/2010/main" val="37740384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g18ae2d1576_0_3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 name="Google Shape;349;g18ae2d1576_0_3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Sum of unique 0.75</a:t>
            </a:r>
          </a:p>
          <a:p>
            <a:pPr marL="0" lvl="0" indent="0" algn="l" rtl="0">
              <a:spcBef>
                <a:spcPts val="0"/>
              </a:spcBef>
              <a:spcAft>
                <a:spcPts val="0"/>
              </a:spcAft>
              <a:buNone/>
            </a:pPr>
            <a:r>
              <a:rPr lang="en-US" dirty="0"/>
              <a:t>=1.25+.5+.5+.5+.6+1.45+.75 + 0.25= 5.8</a:t>
            </a:r>
          </a:p>
          <a:p>
            <a:pPr marL="0" lvl="0" indent="0" algn="l" rtl="0">
              <a:spcBef>
                <a:spcPts val="0"/>
              </a:spcBef>
              <a:spcAft>
                <a:spcPts val="0"/>
              </a:spcAft>
              <a:buNone/>
            </a:pPr>
            <a:r>
              <a:rPr lang="en-US" dirty="0"/>
              <a:t>0.75/5.8 =0.13</a:t>
            </a:r>
            <a:endParaRPr dirty="0"/>
          </a:p>
        </p:txBody>
      </p:sp>
    </p:spTree>
    <p:extLst>
      <p:ext uri="{BB962C8B-B14F-4D97-AF65-F5344CB8AC3E}">
        <p14:creationId xmlns:p14="http://schemas.microsoft.com/office/powerpoint/2010/main" val="22912826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g18ae2d1576_0_3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 name="Google Shape;349;g18ae2d1576_0_3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Sum of unique 0.75</a:t>
            </a:r>
          </a:p>
          <a:p>
            <a:pPr marL="0" lvl="0" indent="0" algn="l" rtl="0">
              <a:spcBef>
                <a:spcPts val="0"/>
              </a:spcBef>
              <a:spcAft>
                <a:spcPts val="0"/>
              </a:spcAft>
              <a:buNone/>
            </a:pPr>
            <a:r>
              <a:rPr lang="en-US" dirty="0"/>
              <a:t>=1.25+.5+.5+.5+.6+1.45+.75 + 0.25= 5.8</a:t>
            </a:r>
          </a:p>
          <a:p>
            <a:pPr marL="0" lvl="0" indent="0" algn="l" rtl="0">
              <a:spcBef>
                <a:spcPts val="0"/>
              </a:spcBef>
              <a:spcAft>
                <a:spcPts val="0"/>
              </a:spcAft>
              <a:buNone/>
            </a:pPr>
            <a:r>
              <a:rPr lang="en-US" dirty="0"/>
              <a:t>0.75/5.8 =0.13</a:t>
            </a:r>
            <a:endParaRPr dirty="0"/>
          </a:p>
        </p:txBody>
      </p:sp>
    </p:spTree>
    <p:extLst>
      <p:ext uri="{BB962C8B-B14F-4D97-AF65-F5344CB8AC3E}">
        <p14:creationId xmlns:p14="http://schemas.microsoft.com/office/powerpoint/2010/main" val="32816611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g18ae2d1576_5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9" name="Google Shape;419;g18ae2d1576_5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Do this for each sample comparison, again symmetrical distance matrix</a:t>
            </a:r>
            <a:endParaRPr dirty="0"/>
          </a:p>
        </p:txBody>
      </p:sp>
    </p:spTree>
    <p:extLst>
      <p:ext uri="{BB962C8B-B14F-4D97-AF65-F5344CB8AC3E}">
        <p14:creationId xmlns:p14="http://schemas.microsoft.com/office/powerpoint/2010/main" val="27884685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Gut microbiome of human populations across the globe. </a:t>
            </a:r>
          </a:p>
          <a:p>
            <a:r>
              <a:rPr lang="en-US" dirty="0"/>
              <a:t>By lifestyle PC!</a:t>
            </a:r>
          </a:p>
          <a:p>
            <a:r>
              <a:rPr lang="en-US" dirty="0"/>
              <a:t>Then can use a statistical test such as </a:t>
            </a:r>
            <a:r>
              <a:rPr lang="en-US" dirty="0" err="1"/>
              <a:t>permanova</a:t>
            </a:r>
            <a:r>
              <a:rPr lang="en-US" dirty="0"/>
              <a:t> to see if there is a significant difference</a:t>
            </a:r>
          </a:p>
        </p:txBody>
      </p:sp>
      <p:sp>
        <p:nvSpPr>
          <p:cNvPr id="4" name="Slide Number Placeholder 3"/>
          <p:cNvSpPr>
            <a:spLocks noGrp="1"/>
          </p:cNvSpPr>
          <p:nvPr>
            <p:ph type="sldNum" sz="quarter" idx="10"/>
          </p:nvPr>
        </p:nvSpPr>
        <p:spPr/>
        <p:txBody>
          <a:bodyPr/>
          <a:lstStyle/>
          <a:p>
            <a:fld id="{14D44243-1E6B-0742-9628-BE67CCFF8A2F}" type="slidenum">
              <a:rPr lang="en-US" smtClean="0"/>
              <a:t>20</a:t>
            </a:fld>
            <a:endParaRPr lang="en-US"/>
          </a:p>
        </p:txBody>
      </p:sp>
    </p:spTree>
    <p:extLst>
      <p:ext uri="{BB962C8B-B14F-4D97-AF65-F5344CB8AC3E}">
        <p14:creationId xmlns:p14="http://schemas.microsoft.com/office/powerpoint/2010/main" val="20996118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E05B882-B12F-CD47-A82A-D09C1F8DC180}" type="slidenum">
              <a:rPr lang="en-US" smtClean="0"/>
              <a:t>21</a:t>
            </a:fld>
            <a:endParaRPr lang="en-US"/>
          </a:p>
        </p:txBody>
      </p:sp>
    </p:spTree>
    <p:extLst>
      <p:ext uri="{BB962C8B-B14F-4D97-AF65-F5344CB8AC3E}">
        <p14:creationId xmlns:p14="http://schemas.microsoft.com/office/powerpoint/2010/main" val="6276790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Perm </a:t>
            </a:r>
            <a:r>
              <a:rPr lang="en-US" dirty="0" err="1"/>
              <a:t>disp</a:t>
            </a:r>
            <a:r>
              <a:rPr lang="en-US" dirty="0"/>
              <a:t> can help tease out whether a significance in </a:t>
            </a:r>
            <a:r>
              <a:rPr lang="en-US" dirty="0" err="1"/>
              <a:t>Permanova</a:t>
            </a:r>
            <a:r>
              <a:rPr lang="en-US" dirty="0"/>
              <a:t> is due to dispersion vs centroid (or both)</a:t>
            </a:r>
          </a:p>
        </p:txBody>
      </p:sp>
      <p:sp>
        <p:nvSpPr>
          <p:cNvPr id="4" name="Slide Number Placeholder 3"/>
          <p:cNvSpPr>
            <a:spLocks noGrp="1"/>
          </p:cNvSpPr>
          <p:nvPr>
            <p:ph type="sldNum" sz="quarter" idx="5"/>
          </p:nvPr>
        </p:nvSpPr>
        <p:spPr/>
        <p:txBody>
          <a:bodyPr/>
          <a:lstStyle/>
          <a:p>
            <a:fld id="{BEF0A54B-8778-2D46-AF19-0A62E4B84969}" type="slidenum">
              <a:rPr lang="en-US" smtClean="0"/>
              <a:t>22</a:t>
            </a:fld>
            <a:endParaRPr lang="en-US"/>
          </a:p>
        </p:txBody>
      </p:sp>
    </p:spTree>
    <p:extLst>
      <p:ext uri="{BB962C8B-B14F-4D97-AF65-F5344CB8AC3E}">
        <p14:creationId xmlns:p14="http://schemas.microsoft.com/office/powerpoint/2010/main" val="42654089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6"/>
        <p:cNvGrpSpPr/>
        <p:nvPr/>
      </p:nvGrpSpPr>
      <p:grpSpPr>
        <a:xfrm>
          <a:off x="0" y="0"/>
          <a:ext cx="0" cy="0"/>
          <a:chOff x="0" y="0"/>
          <a:chExt cx="0" cy="0"/>
        </a:xfrm>
      </p:grpSpPr>
      <p:sp>
        <p:nvSpPr>
          <p:cNvPr id="1077" name="Google Shape;1077;g39edb4c4ba_0_29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600"/>
              </a:spcBef>
              <a:spcAft>
                <a:spcPts val="0"/>
              </a:spcAft>
              <a:buNone/>
            </a:pPr>
            <a:r>
              <a:rPr lang="en" sz="1050" dirty="0">
                <a:solidFill>
                  <a:srgbClr val="222222"/>
                </a:solidFill>
              </a:rPr>
              <a:t>where </a:t>
            </a:r>
            <a:r>
              <a:rPr lang="en" sz="1250" i="1" dirty="0">
                <a:solidFill>
                  <a:srgbClr val="222222"/>
                </a:solidFill>
                <a:latin typeface="Times New Roman"/>
                <a:ea typeface="Times New Roman"/>
                <a:cs typeface="Times New Roman"/>
                <a:sym typeface="Times New Roman"/>
              </a:rPr>
              <a:t>p</a:t>
            </a:r>
            <a:r>
              <a:rPr lang="en" sz="1700" i="1" baseline="-25000" dirty="0">
                <a:solidFill>
                  <a:srgbClr val="222222"/>
                </a:solidFill>
                <a:latin typeface="Times New Roman"/>
                <a:ea typeface="Times New Roman"/>
                <a:cs typeface="Times New Roman"/>
                <a:sym typeface="Times New Roman"/>
              </a:rPr>
              <a:t>i</a:t>
            </a:r>
            <a:r>
              <a:rPr lang="en" sz="1050" dirty="0">
                <a:solidFill>
                  <a:srgbClr val="222222"/>
                </a:solidFill>
              </a:rPr>
              <a:t> is the proportion of characters belonging to the </a:t>
            </a:r>
            <a:r>
              <a:rPr lang="en" sz="1250" i="1" dirty="0" err="1">
                <a:solidFill>
                  <a:srgbClr val="222222"/>
                </a:solidFill>
                <a:latin typeface="Times New Roman"/>
                <a:ea typeface="Times New Roman"/>
                <a:cs typeface="Times New Roman"/>
                <a:sym typeface="Times New Roman"/>
              </a:rPr>
              <a:t>i</a:t>
            </a:r>
            <a:r>
              <a:rPr lang="en" sz="1050" dirty="0" err="1">
                <a:solidFill>
                  <a:srgbClr val="222222"/>
                </a:solidFill>
              </a:rPr>
              <a:t>th</a:t>
            </a:r>
            <a:r>
              <a:rPr lang="en" sz="1050" dirty="0">
                <a:solidFill>
                  <a:srgbClr val="222222"/>
                </a:solidFill>
              </a:rPr>
              <a:t> type of letter in the string of interest. In ecology, </a:t>
            </a:r>
            <a:r>
              <a:rPr lang="en" sz="1250" i="1" dirty="0">
                <a:solidFill>
                  <a:srgbClr val="222222"/>
                </a:solidFill>
                <a:latin typeface="Times New Roman"/>
                <a:ea typeface="Times New Roman"/>
                <a:cs typeface="Times New Roman"/>
                <a:sym typeface="Times New Roman"/>
              </a:rPr>
              <a:t>p</a:t>
            </a:r>
            <a:r>
              <a:rPr lang="en" sz="1700" i="1" baseline="-25000" dirty="0">
                <a:solidFill>
                  <a:srgbClr val="222222"/>
                </a:solidFill>
                <a:latin typeface="Times New Roman"/>
                <a:ea typeface="Times New Roman"/>
                <a:cs typeface="Times New Roman"/>
                <a:sym typeface="Times New Roman"/>
              </a:rPr>
              <a:t>i</a:t>
            </a:r>
            <a:r>
              <a:rPr lang="en" sz="1050" dirty="0">
                <a:solidFill>
                  <a:srgbClr val="222222"/>
                </a:solidFill>
              </a:rPr>
              <a:t> is often the proportion of individuals belonging to the </a:t>
            </a:r>
            <a:r>
              <a:rPr lang="en" sz="1250" i="1" dirty="0" err="1">
                <a:solidFill>
                  <a:srgbClr val="222222"/>
                </a:solidFill>
                <a:latin typeface="Times New Roman"/>
                <a:ea typeface="Times New Roman"/>
                <a:cs typeface="Times New Roman"/>
                <a:sym typeface="Times New Roman"/>
              </a:rPr>
              <a:t>i</a:t>
            </a:r>
            <a:r>
              <a:rPr lang="en" sz="1050" dirty="0" err="1">
                <a:solidFill>
                  <a:srgbClr val="222222"/>
                </a:solidFill>
              </a:rPr>
              <a:t>th</a:t>
            </a:r>
            <a:r>
              <a:rPr lang="en" sz="1050" dirty="0">
                <a:solidFill>
                  <a:srgbClr val="222222"/>
                </a:solidFill>
              </a:rPr>
              <a:t> species in the dataset of interest. </a:t>
            </a:r>
          </a:p>
          <a:p>
            <a:pPr marL="0" lvl="0" indent="0" algn="l" rtl="0">
              <a:lnSpc>
                <a:spcPct val="115000"/>
              </a:lnSpc>
              <a:spcBef>
                <a:spcPts val="600"/>
              </a:spcBef>
              <a:spcAft>
                <a:spcPts val="0"/>
              </a:spcAft>
              <a:buNone/>
            </a:pPr>
            <a:endParaRPr lang="en" sz="1050" dirty="0">
              <a:solidFill>
                <a:srgbClr val="222222"/>
              </a:solidFill>
            </a:endParaRPr>
          </a:p>
          <a:p>
            <a:pPr marL="0" lvl="0" indent="0" algn="l" rtl="0">
              <a:lnSpc>
                <a:spcPct val="115000"/>
              </a:lnSpc>
              <a:spcBef>
                <a:spcPts val="600"/>
              </a:spcBef>
              <a:spcAft>
                <a:spcPts val="0"/>
              </a:spcAft>
              <a:buNone/>
            </a:pPr>
            <a:r>
              <a:rPr lang="en" sz="1050" dirty="0">
                <a:solidFill>
                  <a:srgbClr val="222222"/>
                </a:solidFill>
              </a:rPr>
              <a:t>=70 (4ac2)</a:t>
            </a:r>
          </a:p>
          <a:p>
            <a:pPr marL="0" lvl="0" indent="0" algn="l" rtl="0">
              <a:lnSpc>
                <a:spcPct val="115000"/>
              </a:lnSpc>
              <a:spcBef>
                <a:spcPts val="600"/>
              </a:spcBef>
              <a:spcAft>
                <a:spcPts val="0"/>
              </a:spcAft>
              <a:buNone/>
            </a:pPr>
            <a:r>
              <a:rPr lang="en" sz="1050" dirty="0">
                <a:solidFill>
                  <a:srgbClr val="222222"/>
                </a:solidFill>
              </a:rPr>
              <a:t>= 75 (e375)</a:t>
            </a:r>
            <a:endParaRPr sz="1050" dirty="0">
              <a:solidFill>
                <a:srgbClr val="222222"/>
              </a:solidFill>
            </a:endParaRPr>
          </a:p>
          <a:p>
            <a:pPr marL="0" lvl="0" indent="0" algn="l" rtl="0">
              <a:spcBef>
                <a:spcPts val="600"/>
              </a:spcBef>
              <a:spcAft>
                <a:spcPts val="0"/>
              </a:spcAft>
              <a:buNone/>
            </a:pPr>
            <a:r>
              <a:rPr lang="en-US" dirty="0"/>
              <a:t>Shannon’s assumes all species are represented and that they are randomly sampled – it tends to be sensitive to rare taxa. Typical values are generally between 1.5 and 3.5 </a:t>
            </a:r>
          </a:p>
          <a:p>
            <a:pPr marL="0" lvl="0" indent="0" algn="l" rtl="0">
              <a:spcBef>
                <a:spcPts val="600"/>
              </a:spcBef>
              <a:spcAft>
                <a:spcPts val="0"/>
              </a:spcAft>
              <a:buNone/>
            </a:pPr>
            <a:r>
              <a:rPr lang="en-US" dirty="0"/>
              <a:t>Simpson’s index – gives more weight to dominant species, which can also be a problem if rare taxa are significant contributors.</a:t>
            </a:r>
            <a:endParaRPr dirty="0"/>
          </a:p>
        </p:txBody>
      </p:sp>
      <p:sp>
        <p:nvSpPr>
          <p:cNvPr id="1078" name="Google Shape;1078;g39edb4c4ba_0_2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7706730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Earth Microbiome project was a much more recent big effort to characterize and compare microbial ecologies of diverse sample types </a:t>
            </a:r>
          </a:p>
          <a:p>
            <a:r>
              <a:rPr lang="en-US" dirty="0"/>
              <a:t>Participant were able to submit samples or data as long as they followed standard protocols (primers, </a:t>
            </a:r>
            <a:r>
              <a:rPr lang="en-US" dirty="0" err="1"/>
              <a:t>etc</a:t>
            </a:r>
            <a:r>
              <a:rPr lang="en-US" dirty="0"/>
              <a:t>) and submitted the standard metadata</a:t>
            </a:r>
          </a:p>
          <a:p>
            <a:r>
              <a:rPr lang="en-US" dirty="0"/>
              <a:t>This allowed for a really large number of samples to be compared. Meta-analysis combined over 100 studies, about half of which were also published separately, a little over 27k samples</a:t>
            </a:r>
          </a:p>
          <a:p>
            <a:r>
              <a:rPr lang="en-US" dirty="0"/>
              <a:t>We also looked at some of the results of this study in the alpha diversity lecture</a:t>
            </a:r>
          </a:p>
          <a:p>
            <a:r>
              <a:rPr lang="en-US" dirty="0"/>
              <a:t>Here on the left, we recapitulate the findings of Ley et al 2008, where host associated vs </a:t>
            </a:r>
            <a:r>
              <a:rPr lang="en-US" dirty="0" err="1"/>
              <a:t>freeliving</a:t>
            </a:r>
            <a:r>
              <a:rPr lang="en-US" dirty="0"/>
              <a:t> is one major split. </a:t>
            </a:r>
          </a:p>
          <a:p>
            <a:r>
              <a:rPr lang="en-US" dirty="0"/>
              <a:t>Machine learning 91% accuracy</a:t>
            </a:r>
          </a:p>
          <a:p>
            <a:r>
              <a:rPr lang="en-US" dirty="0"/>
              <a:t>On the right, it is the same data but colored by more specific </a:t>
            </a:r>
            <a:r>
              <a:rPr lang="en-US" dirty="0" err="1"/>
              <a:t>catagories</a:t>
            </a:r>
            <a:endParaRPr lang="en-US" dirty="0"/>
          </a:p>
        </p:txBody>
      </p:sp>
      <p:sp>
        <p:nvSpPr>
          <p:cNvPr id="4" name="Slide Number Placeholder 3"/>
          <p:cNvSpPr>
            <a:spLocks noGrp="1"/>
          </p:cNvSpPr>
          <p:nvPr>
            <p:ph type="sldNum" sz="quarter" idx="5"/>
          </p:nvPr>
        </p:nvSpPr>
        <p:spPr/>
        <p:txBody>
          <a:bodyPr/>
          <a:lstStyle/>
          <a:p>
            <a:fld id="{BEF0A54B-8778-2D46-AF19-0A62E4B84969}" type="slidenum">
              <a:rPr lang="en-US" smtClean="0"/>
              <a:t>23</a:t>
            </a:fld>
            <a:endParaRPr lang="en-US"/>
          </a:p>
        </p:txBody>
      </p:sp>
    </p:spTree>
    <p:extLst>
      <p:ext uri="{BB962C8B-B14F-4D97-AF65-F5344CB8AC3E}">
        <p14:creationId xmlns:p14="http://schemas.microsoft.com/office/powerpoint/2010/main" val="265915106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one of the reasons we might be interested in diversity is that it can relate to function</a:t>
            </a:r>
          </a:p>
        </p:txBody>
      </p:sp>
      <p:sp>
        <p:nvSpPr>
          <p:cNvPr id="4" name="Slide Number Placeholder 3"/>
          <p:cNvSpPr>
            <a:spLocks noGrp="1"/>
          </p:cNvSpPr>
          <p:nvPr>
            <p:ph type="sldNum" sz="quarter" idx="5"/>
          </p:nvPr>
        </p:nvSpPr>
        <p:spPr/>
        <p:txBody>
          <a:bodyPr/>
          <a:lstStyle/>
          <a:p>
            <a:fld id="{BEC51E2B-DD0B-0A41-96B4-630D4A7173C7}" type="slidenum">
              <a:rPr lang="en-US" smtClean="0"/>
              <a:t>24</a:t>
            </a:fld>
            <a:endParaRPr lang="en-US"/>
          </a:p>
        </p:txBody>
      </p:sp>
    </p:spTree>
    <p:extLst>
      <p:ext uri="{BB962C8B-B14F-4D97-AF65-F5344CB8AC3E}">
        <p14:creationId xmlns:p14="http://schemas.microsoft.com/office/powerpoint/2010/main" val="103164563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25 globally distributed grassland sites</a:t>
            </a:r>
          </a:p>
          <a:p>
            <a:r>
              <a:rPr lang="en-US" dirty="0" err="1"/>
              <a:t>Pcoa</a:t>
            </a:r>
            <a:r>
              <a:rPr lang="en-US" dirty="0"/>
              <a:t> of amplicon sequencing as well as functional genes from soil plots that were part of experiments in which </a:t>
            </a:r>
            <a:r>
              <a:rPr lang="en-US" dirty="0" err="1"/>
              <a:t>Nitrogena</a:t>
            </a:r>
            <a:r>
              <a:rPr lang="en-US" dirty="0"/>
              <a:t> </a:t>
            </a:r>
            <a:r>
              <a:rPr lang="en-US" dirty="0" err="1"/>
              <a:t>nd</a:t>
            </a:r>
            <a:r>
              <a:rPr lang="en-US" dirty="0"/>
              <a:t> P were added. </a:t>
            </a:r>
          </a:p>
          <a:p>
            <a:r>
              <a:rPr lang="en-US" dirty="0"/>
              <a:t>Blue – Nitrogen added, red = P added</a:t>
            </a:r>
          </a:p>
          <a:p>
            <a:r>
              <a:rPr lang="en-US" dirty="0" err="1"/>
              <a:t>Permanova</a:t>
            </a:r>
            <a:r>
              <a:rPr lang="en-US" dirty="0"/>
              <a:t> significant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Mycorrhizal fungi decreasing (delivers nutrients to plants), archaeal community capable of ammonia oxidation, </a:t>
            </a:r>
          </a:p>
          <a:p>
            <a:r>
              <a:rPr lang="en-US" sz="1200" kern="1200" dirty="0">
                <a:solidFill>
                  <a:schemeClr val="tx1"/>
                </a:solidFill>
                <a:effectLst/>
                <a:latin typeface="+mn-lt"/>
                <a:ea typeface="+mn-ea"/>
                <a:cs typeface="+mn-cs"/>
              </a:rPr>
              <a:t>shift bacterial communities to favor </a:t>
            </a:r>
            <a:r>
              <a:rPr lang="en-US" sz="1200" kern="1200" dirty="0" err="1">
                <a:solidFill>
                  <a:schemeClr val="tx1"/>
                </a:solidFill>
                <a:effectLst/>
                <a:latin typeface="+mn-lt"/>
                <a:ea typeface="+mn-ea"/>
                <a:cs typeface="+mn-cs"/>
              </a:rPr>
              <a:t>copiotrophic</a:t>
            </a:r>
            <a:r>
              <a:rPr lang="en-US" sz="1200" kern="1200" dirty="0">
                <a:solidFill>
                  <a:schemeClr val="tx1"/>
                </a:solidFill>
                <a:effectLst/>
                <a:latin typeface="+mn-lt"/>
                <a:ea typeface="+mn-ea"/>
                <a:cs typeface="+mn-cs"/>
              </a:rPr>
              <a:t> over more oligotrophic taxa.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Did not show % variation</a:t>
            </a:r>
          </a:p>
          <a:p>
            <a:endParaRPr lang="en-US" dirty="0"/>
          </a:p>
          <a:p>
            <a:endParaRPr lang="en-US" dirty="0"/>
          </a:p>
        </p:txBody>
      </p:sp>
      <p:sp>
        <p:nvSpPr>
          <p:cNvPr id="4" name="Slide Number Placeholder 3"/>
          <p:cNvSpPr>
            <a:spLocks noGrp="1"/>
          </p:cNvSpPr>
          <p:nvPr>
            <p:ph type="sldNum" sz="quarter" idx="5"/>
          </p:nvPr>
        </p:nvSpPr>
        <p:spPr/>
        <p:txBody>
          <a:bodyPr/>
          <a:lstStyle/>
          <a:p>
            <a:fld id="{BEF0A54B-8778-2D46-AF19-0A62E4B84969}" type="slidenum">
              <a:rPr lang="en-US" smtClean="0"/>
              <a:t>25</a:t>
            </a:fld>
            <a:endParaRPr lang="en-US"/>
          </a:p>
        </p:txBody>
      </p:sp>
    </p:spTree>
    <p:extLst>
      <p:ext uri="{BB962C8B-B14F-4D97-AF65-F5344CB8AC3E}">
        <p14:creationId xmlns:p14="http://schemas.microsoft.com/office/powerpoint/2010/main" val="31159750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Within mammalian gut, diet drives some of the major patterns of microbial community similarity, </a:t>
            </a:r>
          </a:p>
          <a:p>
            <a:r>
              <a:rPr lang="en-US" dirty="0"/>
              <a:t>OUT network, don’t really use anymore</a:t>
            </a:r>
          </a:p>
        </p:txBody>
      </p:sp>
      <p:sp>
        <p:nvSpPr>
          <p:cNvPr id="4" name="Slide Number Placeholder 3"/>
          <p:cNvSpPr>
            <a:spLocks noGrp="1"/>
          </p:cNvSpPr>
          <p:nvPr>
            <p:ph type="sldNum" sz="quarter" idx="5"/>
          </p:nvPr>
        </p:nvSpPr>
        <p:spPr/>
        <p:txBody>
          <a:bodyPr/>
          <a:lstStyle/>
          <a:p>
            <a:fld id="{6F77BFDA-5206-5645-8EF6-BC14E28BDD2E}" type="slidenum">
              <a:rPr lang="en-US" smtClean="0"/>
              <a:t>26</a:t>
            </a:fld>
            <a:endParaRPr lang="en-US"/>
          </a:p>
        </p:txBody>
      </p:sp>
    </p:spTree>
    <p:extLst>
      <p:ext uri="{BB962C8B-B14F-4D97-AF65-F5344CB8AC3E}">
        <p14:creationId xmlns:p14="http://schemas.microsoft.com/office/powerpoint/2010/main" val="343796228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Diet mostly influences the acquisition of ancient and major microbial lineages – such as Firmicutes, Bacteroidetes. Conversely, correlation with host phylogeny is mostly seen among more recently diverged bacterial lineages, consistent with processes operating at similar timescales to host evolution. Phylogenetic analyses support co-speciation as having a significant role in the evolution of mammalian gut microbiome compositions</a:t>
            </a:r>
          </a:p>
          <a:p>
            <a:r>
              <a:rPr lang="en-US" sz="1200" kern="1200" dirty="0">
                <a:solidFill>
                  <a:schemeClr val="tx1"/>
                </a:solidFill>
                <a:effectLst/>
                <a:latin typeface="+mn-lt"/>
                <a:ea typeface="+mn-ea"/>
                <a:cs typeface="+mn-cs"/>
              </a:rPr>
              <a:t>As you can imagine there is likely some dispersal limitation to microbes in the mammalian gut. A possum and a deer prob don’t exchange microbes easily</a:t>
            </a:r>
          </a:p>
          <a:p>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6F77BFDA-5206-5645-8EF6-BC14E28BDD2E}" type="slidenum">
              <a:rPr lang="en-US" smtClean="0"/>
              <a:t>27</a:t>
            </a:fld>
            <a:endParaRPr lang="en-US"/>
          </a:p>
        </p:txBody>
      </p:sp>
    </p:spTree>
    <p:extLst>
      <p:ext uri="{BB962C8B-B14F-4D97-AF65-F5344CB8AC3E}">
        <p14:creationId xmlns:p14="http://schemas.microsoft.com/office/powerpoint/2010/main" val="34964095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~900 vert species, 350 mammals, ~ 500 birds</a:t>
            </a:r>
          </a:p>
          <a:p>
            <a:r>
              <a:rPr lang="en-US" dirty="0"/>
              <a:t>Left – host tree colored by diet, Right unweighted </a:t>
            </a:r>
            <a:r>
              <a:rPr lang="en-US" dirty="0" err="1"/>
              <a:t>unifrac</a:t>
            </a:r>
            <a:r>
              <a:rPr lang="en-US" dirty="0"/>
              <a:t> colored by host class</a:t>
            </a:r>
          </a:p>
          <a:p>
            <a:endParaRPr lang="en-US" dirty="0"/>
          </a:p>
          <a:p>
            <a:r>
              <a:rPr lang="en-US" sz="1200" kern="1200" dirty="0">
                <a:solidFill>
                  <a:schemeClr val="tx1"/>
                </a:solidFill>
                <a:effectLst/>
                <a:latin typeface="+mn-lt"/>
                <a:ea typeface="+mn-ea"/>
                <a:cs typeface="+mn-cs"/>
              </a:rPr>
              <a:t>In birds, by contrast, gut microbiomes are only very weakly correlated to diet or host phylogeny. Further-</a:t>
            </a:r>
          </a:p>
          <a:p>
            <a:r>
              <a:rPr lang="en-US" sz="1200" kern="1200" dirty="0">
                <a:solidFill>
                  <a:schemeClr val="tx1"/>
                </a:solidFill>
                <a:effectLst/>
                <a:latin typeface="+mn-lt"/>
                <a:ea typeface="+mn-ea"/>
                <a:cs typeface="+mn-cs"/>
              </a:rPr>
              <a:t>more, while most microbes resident in mammalian guts are present in only a restricted</a:t>
            </a:r>
          </a:p>
          <a:p>
            <a:r>
              <a:rPr lang="en-US" sz="1200" kern="1200" dirty="0">
                <a:solidFill>
                  <a:schemeClr val="tx1"/>
                </a:solidFill>
                <a:effectLst/>
                <a:latin typeface="+mn-lt"/>
                <a:ea typeface="+mn-ea"/>
                <a:cs typeface="+mn-cs"/>
              </a:rPr>
              <a:t>taxonomic range of hosts, most microbes recovered from birds show little</a:t>
            </a:r>
          </a:p>
          <a:p>
            <a:r>
              <a:rPr lang="en-US" sz="1200" kern="1200" dirty="0">
                <a:solidFill>
                  <a:schemeClr val="tx1"/>
                </a:solidFill>
                <a:effectLst/>
                <a:latin typeface="+mn-lt"/>
                <a:ea typeface="+mn-ea"/>
                <a:cs typeface="+mn-cs"/>
              </a:rPr>
              <a:t>evidence of host specificity. Notably, among the mammals, bats host especially birdlike</a:t>
            </a:r>
          </a:p>
          <a:p>
            <a:r>
              <a:rPr lang="en-US" sz="1200" kern="1200" dirty="0">
                <a:solidFill>
                  <a:schemeClr val="tx1"/>
                </a:solidFill>
                <a:effectLst/>
                <a:latin typeface="+mn-lt"/>
                <a:ea typeface="+mn-ea"/>
                <a:cs typeface="+mn-cs"/>
              </a:rPr>
              <a:t>gut microbiomes,</a:t>
            </a:r>
          </a:p>
          <a:p>
            <a:endParaRPr lang="en-US" sz="120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Birds and bats both tend to have reduced intestinal lengths and shorter intestinal content retention times, perhaps as a by-product of selective pressure to decrease mass f</a:t>
            </a: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04AB758E-B0A1-7142-AB99-E38F17C0BA7E}" type="slidenum">
              <a:rPr lang="en-US" smtClean="0"/>
              <a:t>29</a:t>
            </a:fld>
            <a:endParaRPr lang="en-US"/>
          </a:p>
        </p:txBody>
      </p:sp>
    </p:spTree>
    <p:extLst>
      <p:ext uri="{BB962C8B-B14F-4D97-AF65-F5344CB8AC3E}">
        <p14:creationId xmlns:p14="http://schemas.microsoft.com/office/powerpoint/2010/main" val="6149110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high</a:t>
            </a:r>
          </a:p>
          <a:p>
            <a:r>
              <a:rPr lang="en-US" sz="1200" kern="1200" dirty="0">
                <a:solidFill>
                  <a:schemeClr val="tx1"/>
                </a:solidFill>
                <a:effectLst/>
                <a:latin typeface="+mn-lt"/>
                <a:ea typeface="+mn-ea"/>
                <a:cs typeface="+mn-cs"/>
              </a:rPr>
              <a:t>pH, simple gut structure, and fast transit times that typify caterpillar</a:t>
            </a:r>
          </a:p>
          <a:p>
            <a:r>
              <a:rPr lang="en-US" sz="1200" kern="1200" dirty="0">
                <a:solidFill>
                  <a:schemeClr val="tx1"/>
                </a:solidFill>
                <a:effectLst/>
                <a:latin typeface="+mn-lt"/>
                <a:ea typeface="+mn-ea"/>
                <a:cs typeface="+mn-cs"/>
              </a:rPr>
              <a:t>digestive physiology may prevent microbial colonization. Moreover,</a:t>
            </a:r>
          </a:p>
          <a:p>
            <a:r>
              <a:rPr lang="en-US" sz="1200" kern="1200" dirty="0">
                <a:solidFill>
                  <a:schemeClr val="tx1"/>
                </a:solidFill>
                <a:effectLst/>
                <a:latin typeface="+mn-lt"/>
                <a:ea typeface="+mn-ea"/>
                <a:cs typeface="+mn-cs"/>
              </a:rPr>
              <a:t>host-encoded digestive and detoxification mechanisms likely render</a:t>
            </a:r>
          </a:p>
          <a:p>
            <a:r>
              <a:rPr lang="en-US" sz="1200" kern="1200" dirty="0">
                <a:solidFill>
                  <a:schemeClr val="tx1"/>
                </a:solidFill>
                <a:effectLst/>
                <a:latin typeface="+mn-lt"/>
                <a:ea typeface="+mn-ea"/>
                <a:cs typeface="+mn-cs"/>
              </a:rPr>
              <a:t>microbes unnecessary for caterpillar herbivory.</a:t>
            </a:r>
          </a:p>
          <a:p>
            <a:endParaRPr lang="en-US" dirty="0"/>
          </a:p>
        </p:txBody>
      </p:sp>
      <p:sp>
        <p:nvSpPr>
          <p:cNvPr id="4" name="Slide Number Placeholder 3"/>
          <p:cNvSpPr>
            <a:spLocks noGrp="1"/>
          </p:cNvSpPr>
          <p:nvPr>
            <p:ph type="sldNum" sz="quarter" idx="5"/>
          </p:nvPr>
        </p:nvSpPr>
        <p:spPr/>
        <p:txBody>
          <a:bodyPr/>
          <a:lstStyle/>
          <a:p>
            <a:fld id="{04AB758E-B0A1-7142-AB99-E38F17C0BA7E}" type="slidenum">
              <a:rPr lang="en-US" smtClean="0"/>
              <a:t>30</a:t>
            </a:fld>
            <a:endParaRPr lang="en-US"/>
          </a:p>
        </p:txBody>
      </p:sp>
    </p:spTree>
    <p:extLst>
      <p:ext uri="{BB962C8B-B14F-4D97-AF65-F5344CB8AC3E}">
        <p14:creationId xmlns:p14="http://schemas.microsoft.com/office/powerpoint/2010/main" val="60115720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5"/>
        <p:cNvGrpSpPr/>
        <p:nvPr/>
      </p:nvGrpSpPr>
      <p:grpSpPr>
        <a:xfrm>
          <a:off x="0" y="0"/>
          <a:ext cx="0" cy="0"/>
          <a:chOff x="0" y="0"/>
          <a:chExt cx="0" cy="0"/>
        </a:xfrm>
      </p:grpSpPr>
      <p:sp>
        <p:nvSpPr>
          <p:cNvPr id="1046" name="Google Shape;1046;gee092d515_0_34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7" name="Google Shape;1047;gee092d515_0_3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0458211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Start with a definition</a:t>
            </a:r>
          </a:p>
          <a:p>
            <a:r>
              <a:rPr lang="en-US" dirty="0"/>
              <a:t>Sequencing depth is the irrelevant sum</a:t>
            </a:r>
          </a:p>
        </p:txBody>
      </p:sp>
      <p:sp>
        <p:nvSpPr>
          <p:cNvPr id="4" name="Slide Number Placeholder 3"/>
          <p:cNvSpPr>
            <a:spLocks noGrp="1"/>
          </p:cNvSpPr>
          <p:nvPr>
            <p:ph type="sldNum" sz="quarter" idx="5"/>
          </p:nvPr>
        </p:nvSpPr>
        <p:spPr/>
        <p:txBody>
          <a:bodyPr/>
          <a:lstStyle/>
          <a:p>
            <a:fld id="{73A5F3F1-1884-A243-8726-862F861CFD72}" type="slidenum">
              <a:rPr lang="en-US" smtClean="0"/>
              <a:t>32</a:t>
            </a:fld>
            <a:endParaRPr lang="en-US"/>
          </a:p>
        </p:txBody>
      </p:sp>
    </p:spTree>
    <p:extLst>
      <p:ext uri="{BB962C8B-B14F-4D97-AF65-F5344CB8AC3E}">
        <p14:creationId xmlns:p14="http://schemas.microsoft.com/office/powerpoint/2010/main" val="353255796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look at a taxa plot and want to conclude something. Firmicutes increased as decomposition progresses. But a little more complicated than that</a:t>
            </a:r>
          </a:p>
        </p:txBody>
      </p:sp>
      <p:sp>
        <p:nvSpPr>
          <p:cNvPr id="4" name="Slide Number Placeholder 3"/>
          <p:cNvSpPr>
            <a:spLocks noGrp="1"/>
          </p:cNvSpPr>
          <p:nvPr>
            <p:ph type="sldNum" sz="quarter" idx="10"/>
          </p:nvPr>
        </p:nvSpPr>
        <p:spPr/>
        <p:txBody>
          <a:bodyPr/>
          <a:lstStyle/>
          <a:p>
            <a:fld id="{13BAC27A-5A77-D243-B06A-8E29C4322178}" type="slidenum">
              <a:rPr lang="en-US" smtClean="0"/>
              <a:t>33</a:t>
            </a:fld>
            <a:endParaRPr lang="en-US"/>
          </a:p>
        </p:txBody>
      </p:sp>
    </p:spTree>
    <p:extLst>
      <p:ext uri="{BB962C8B-B14F-4D97-AF65-F5344CB8AC3E}">
        <p14:creationId xmlns:p14="http://schemas.microsoft.com/office/powerpoint/2010/main" val="39952363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7"/>
        <p:cNvGrpSpPr/>
        <p:nvPr/>
      </p:nvGrpSpPr>
      <p:grpSpPr>
        <a:xfrm>
          <a:off x="0" y="0"/>
          <a:ext cx="0" cy="0"/>
          <a:chOff x="0" y="0"/>
          <a:chExt cx="0" cy="0"/>
        </a:xfrm>
      </p:grpSpPr>
      <p:sp>
        <p:nvSpPr>
          <p:cNvPr id="1088" name="Google Shape;1088;g1b0e7d0add_0_4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9" name="Google Shape;1089;g1b0e7d0add_0_4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rtl="0"/>
            <a:r>
              <a:rPr lang="en-US" sz="1200" b="0" i="0" u="none" strike="noStrike" kern="1200" dirty="0">
                <a:solidFill>
                  <a:schemeClr val="tx1"/>
                </a:solidFill>
                <a:effectLst/>
                <a:latin typeface="+mn-lt"/>
                <a:ea typeface="+mn-ea"/>
                <a:cs typeface="+mn-cs"/>
              </a:rPr>
              <a:t>4ac2 contains only bacteria while e375 contains archaea.. This difference is not evident by just looking at the Shannon diversity index. </a:t>
            </a:r>
            <a:endParaRPr lang="en-US" b="0" dirty="0">
              <a:effectLst/>
            </a:endParaRPr>
          </a:p>
          <a:p>
            <a:br>
              <a:rPr lang="en-US" dirty="0"/>
            </a:br>
            <a:endParaRPr dirty="0"/>
          </a:p>
        </p:txBody>
      </p:sp>
    </p:spTree>
    <p:extLst>
      <p:ext uri="{BB962C8B-B14F-4D97-AF65-F5344CB8AC3E}">
        <p14:creationId xmlns:p14="http://schemas.microsoft.com/office/powerpoint/2010/main" val="243336255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4"/>
        <p:cNvGrpSpPr/>
        <p:nvPr/>
      </p:nvGrpSpPr>
      <p:grpSpPr>
        <a:xfrm>
          <a:off x="0" y="0"/>
          <a:ext cx="0" cy="0"/>
          <a:chOff x="0" y="0"/>
          <a:chExt cx="0" cy="0"/>
        </a:xfrm>
      </p:grpSpPr>
      <p:sp>
        <p:nvSpPr>
          <p:cNvPr id="635" name="Google Shape;635;g340b56acad_4_559: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t>Walk through. </a:t>
            </a:r>
            <a:endParaRPr dirty="0"/>
          </a:p>
        </p:txBody>
      </p:sp>
      <p:sp>
        <p:nvSpPr>
          <p:cNvPr id="636" name="Google Shape;636;g340b56acad_4_5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216245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Tools have been developed to try to determine if taxa are differential abundance across treatments, etc. These are imperfect and suffer both from limits due to compositionality but also the sparseness of the microbiome data set</a:t>
            </a:r>
          </a:p>
        </p:txBody>
      </p:sp>
      <p:sp>
        <p:nvSpPr>
          <p:cNvPr id="4" name="Slide Number Placeholder 3"/>
          <p:cNvSpPr>
            <a:spLocks noGrp="1"/>
          </p:cNvSpPr>
          <p:nvPr>
            <p:ph type="sldNum" sz="quarter" idx="5"/>
          </p:nvPr>
        </p:nvSpPr>
        <p:spPr/>
        <p:txBody>
          <a:bodyPr/>
          <a:lstStyle/>
          <a:p>
            <a:fld id="{73A5F3F1-1884-A243-8726-862F861CFD72}" type="slidenum">
              <a:rPr lang="en-US" smtClean="0"/>
              <a:t>35</a:t>
            </a:fld>
            <a:endParaRPr lang="en-US"/>
          </a:p>
        </p:txBody>
      </p:sp>
    </p:spTree>
    <p:extLst>
      <p:ext uri="{BB962C8B-B14F-4D97-AF65-F5344CB8AC3E}">
        <p14:creationId xmlns:p14="http://schemas.microsoft.com/office/powerpoint/2010/main" val="129910178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older microbiome papers, you may see something like a KW test to determine if one taxa is significantly increased in relative abundance compared to another treatment</a:t>
            </a:r>
          </a:p>
          <a:p>
            <a:r>
              <a:rPr lang="en-US" dirty="0"/>
              <a:t>These aren’t really valid due to the reasons of compositionality we just explained. </a:t>
            </a:r>
          </a:p>
        </p:txBody>
      </p:sp>
      <p:sp>
        <p:nvSpPr>
          <p:cNvPr id="4" name="Slide Number Placeholder 3"/>
          <p:cNvSpPr>
            <a:spLocks noGrp="1"/>
          </p:cNvSpPr>
          <p:nvPr>
            <p:ph type="sldNum" sz="quarter" idx="5"/>
          </p:nvPr>
        </p:nvSpPr>
        <p:spPr/>
        <p:txBody>
          <a:bodyPr/>
          <a:lstStyle/>
          <a:p>
            <a:fld id="{73A5F3F1-1884-A243-8726-862F861CFD72}" type="slidenum">
              <a:rPr lang="en-US" smtClean="0"/>
              <a:t>36</a:t>
            </a:fld>
            <a:endParaRPr lang="en-US"/>
          </a:p>
        </p:txBody>
      </p:sp>
    </p:spTree>
    <p:extLst>
      <p:ext uri="{BB962C8B-B14F-4D97-AF65-F5344CB8AC3E}">
        <p14:creationId xmlns:p14="http://schemas.microsoft.com/office/powerpoint/2010/main" val="341128292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the first widely used approaches which was published in 2015 is called ANCOM, </a:t>
            </a:r>
            <a:r>
              <a:rPr lang="en-US" sz="1200" kern="1200" dirty="0">
                <a:solidFill>
                  <a:schemeClr val="tx1"/>
                </a:solidFill>
                <a:effectLst/>
                <a:latin typeface="+mn-lt"/>
                <a:ea typeface="+mn-ea"/>
                <a:cs typeface="+mn-cs"/>
              </a:rPr>
              <a:t>for detecting differences in microbial mean</a:t>
            </a:r>
          </a:p>
          <a:p>
            <a:r>
              <a:rPr lang="en-US" sz="1200" kern="1200" dirty="0">
                <a:solidFill>
                  <a:schemeClr val="tx1"/>
                </a:solidFill>
                <a:effectLst/>
                <a:latin typeface="+mn-lt"/>
                <a:ea typeface="+mn-ea"/>
                <a:cs typeface="+mn-cs"/>
              </a:rPr>
              <a:t>taxa abundance.</a:t>
            </a:r>
          </a:p>
          <a:p>
            <a:r>
              <a:rPr lang="en-US" sz="1200" kern="1200" dirty="0">
                <a:solidFill>
                  <a:schemeClr val="tx1"/>
                </a:solidFill>
                <a:effectLst/>
                <a:latin typeface="+mn-lt"/>
                <a:ea typeface="+mn-ea"/>
                <a:cs typeface="+mn-cs"/>
              </a:rPr>
              <a:t>Basically works by comparing ratios of microbial abundances across your variable, and then finding the microbes that are in significantly different ratios the most</a:t>
            </a:r>
            <a:endParaRPr lang="en-US" dirty="0"/>
          </a:p>
        </p:txBody>
      </p:sp>
      <p:sp>
        <p:nvSpPr>
          <p:cNvPr id="4" name="Slide Number Placeholder 3"/>
          <p:cNvSpPr>
            <a:spLocks noGrp="1"/>
          </p:cNvSpPr>
          <p:nvPr>
            <p:ph type="sldNum" sz="quarter" idx="5"/>
          </p:nvPr>
        </p:nvSpPr>
        <p:spPr/>
        <p:txBody>
          <a:bodyPr/>
          <a:lstStyle/>
          <a:p>
            <a:fld id="{73A5F3F1-1884-A243-8726-862F861CFD72}" type="slidenum">
              <a:rPr lang="en-US" smtClean="0"/>
              <a:t>37</a:t>
            </a:fld>
            <a:endParaRPr lang="en-US"/>
          </a:p>
        </p:txBody>
      </p:sp>
    </p:spTree>
    <p:extLst>
      <p:ext uri="{BB962C8B-B14F-4D97-AF65-F5344CB8AC3E}">
        <p14:creationId xmlns:p14="http://schemas.microsoft.com/office/powerpoint/2010/main" val="132024383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output of </a:t>
            </a:r>
            <a:r>
              <a:rPr lang="en-US" dirty="0" err="1"/>
              <a:t>Ancom</a:t>
            </a:r>
            <a:r>
              <a:rPr lang="en-US" dirty="0"/>
              <a:t> is a volcano plot.. W on y-axis and magnitude of difference on the x</a:t>
            </a:r>
          </a:p>
          <a:p>
            <a:r>
              <a:rPr lang="en-US" dirty="0"/>
              <a:t>There are two features that stand out here with high W and large effect size</a:t>
            </a:r>
          </a:p>
        </p:txBody>
      </p:sp>
      <p:sp>
        <p:nvSpPr>
          <p:cNvPr id="4" name="Slide Number Placeholder 3"/>
          <p:cNvSpPr>
            <a:spLocks noGrp="1"/>
          </p:cNvSpPr>
          <p:nvPr>
            <p:ph type="sldNum" sz="quarter" idx="10"/>
          </p:nvPr>
        </p:nvSpPr>
        <p:spPr/>
        <p:txBody>
          <a:bodyPr/>
          <a:lstStyle/>
          <a:p>
            <a:fld id="{13BAC27A-5A77-D243-B06A-8E29C4322178}" type="slidenum">
              <a:rPr lang="en-US" smtClean="0"/>
              <a:t>38</a:t>
            </a:fld>
            <a:endParaRPr lang="en-US"/>
          </a:p>
        </p:txBody>
      </p:sp>
    </p:spTree>
    <p:extLst>
      <p:ext uri="{BB962C8B-B14F-4D97-AF65-F5344CB8AC3E}">
        <p14:creationId xmlns:p14="http://schemas.microsoft.com/office/powerpoint/2010/main" val="124726468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 few other methods used to identify differentially abundant or enriched taxa. One is co-opting deseq2 which was developed for </a:t>
            </a:r>
            <a:r>
              <a:rPr lang="en-US" sz="1200" kern="1200" dirty="0" err="1">
                <a:solidFill>
                  <a:schemeClr val="tx1"/>
                </a:solidFill>
                <a:effectLst/>
                <a:latin typeface="+mn-lt"/>
                <a:ea typeface="+mn-ea"/>
                <a:cs typeface="+mn-cs"/>
              </a:rPr>
              <a:t>rna</a:t>
            </a:r>
            <a:r>
              <a:rPr lang="en-US" sz="1200" kern="1200" dirty="0">
                <a:solidFill>
                  <a:schemeClr val="tx1"/>
                </a:solidFill>
                <a:effectLst/>
                <a:latin typeface="+mn-lt"/>
                <a:ea typeface="+mn-ea"/>
                <a:cs typeface="+mn-cs"/>
              </a:rPr>
              <a:t> seq data, balance trees – ratio type approach</a:t>
            </a:r>
          </a:p>
          <a:p>
            <a:r>
              <a:rPr lang="en-US" sz="1200" kern="1200" dirty="0">
                <a:solidFill>
                  <a:schemeClr val="tx1"/>
                </a:solidFill>
                <a:effectLst/>
                <a:latin typeface="+mn-lt"/>
                <a:ea typeface="+mn-ea"/>
                <a:cs typeface="+mn-cs"/>
              </a:rPr>
              <a:t>Weiss – paper, go to next slide. </a:t>
            </a:r>
          </a:p>
          <a:p>
            <a:endParaRPr lang="en-US" dirty="0"/>
          </a:p>
        </p:txBody>
      </p:sp>
      <p:sp>
        <p:nvSpPr>
          <p:cNvPr id="4" name="Slide Number Placeholder 3"/>
          <p:cNvSpPr>
            <a:spLocks noGrp="1"/>
          </p:cNvSpPr>
          <p:nvPr>
            <p:ph type="sldNum" sz="quarter" idx="5"/>
          </p:nvPr>
        </p:nvSpPr>
        <p:spPr/>
        <p:txBody>
          <a:bodyPr/>
          <a:lstStyle/>
          <a:p>
            <a:fld id="{73A5F3F1-1884-A243-8726-862F861CFD72}" type="slidenum">
              <a:rPr lang="en-US" smtClean="0"/>
              <a:t>39</a:t>
            </a:fld>
            <a:endParaRPr lang="en-US"/>
          </a:p>
        </p:txBody>
      </p:sp>
    </p:spTree>
    <p:extLst>
      <p:ext uri="{BB962C8B-B14F-4D97-AF65-F5344CB8AC3E}">
        <p14:creationId xmlns:p14="http://schemas.microsoft.com/office/powerpoint/2010/main" val="218588391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deseq2 has </a:t>
            </a:r>
            <a:r>
              <a:rPr lang="en-US" sz="1200" kern="1200" dirty="0" err="1">
                <a:solidFill>
                  <a:schemeClr val="tx1"/>
                </a:solidFill>
                <a:effectLst/>
                <a:latin typeface="+mn-lt"/>
                <a:ea typeface="+mn-ea"/>
                <a:cs typeface="+mn-cs"/>
              </a:rPr>
              <a:t>isses</a:t>
            </a:r>
            <a:r>
              <a:rPr lang="en-US" sz="1200" kern="1200" dirty="0">
                <a:solidFill>
                  <a:schemeClr val="tx1"/>
                </a:solidFill>
                <a:effectLst/>
                <a:latin typeface="+mn-lt"/>
                <a:ea typeface="+mn-ea"/>
                <a:cs typeface="+mn-cs"/>
              </a:rPr>
              <a:t> with high false discovery as data sets get larger or if there are very uneven library sizes. Log ratio and negative binomial approaches promising</a:t>
            </a:r>
            <a:endParaRPr lang="en-US" dirty="0"/>
          </a:p>
        </p:txBody>
      </p:sp>
      <p:sp>
        <p:nvSpPr>
          <p:cNvPr id="4" name="Slide Number Placeholder 3"/>
          <p:cNvSpPr>
            <a:spLocks noGrp="1"/>
          </p:cNvSpPr>
          <p:nvPr>
            <p:ph type="sldNum" sz="quarter" idx="5"/>
          </p:nvPr>
        </p:nvSpPr>
        <p:spPr/>
        <p:txBody>
          <a:bodyPr/>
          <a:lstStyle/>
          <a:p>
            <a:fld id="{73A5F3F1-1884-A243-8726-862F861CFD72}" type="slidenum">
              <a:rPr lang="en-US" smtClean="0"/>
              <a:t>40</a:t>
            </a:fld>
            <a:endParaRPr lang="en-US"/>
          </a:p>
        </p:txBody>
      </p:sp>
    </p:spTree>
    <p:extLst>
      <p:ext uri="{BB962C8B-B14F-4D97-AF65-F5344CB8AC3E}">
        <p14:creationId xmlns:p14="http://schemas.microsoft.com/office/powerpoint/2010/main" val="393488771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678510E-6E9D-B745-868F-067745710F50}" type="slidenum">
              <a:rPr lang="en-US" smtClean="0"/>
              <a:t>41</a:t>
            </a:fld>
            <a:endParaRPr lang="en-US"/>
          </a:p>
        </p:txBody>
      </p:sp>
    </p:spTree>
    <p:extLst>
      <p:ext uri="{BB962C8B-B14F-4D97-AF65-F5344CB8AC3E}">
        <p14:creationId xmlns:p14="http://schemas.microsoft.com/office/powerpoint/2010/main" val="151993172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6"/>
        <p:cNvGrpSpPr/>
        <p:nvPr/>
      </p:nvGrpSpPr>
      <p:grpSpPr>
        <a:xfrm>
          <a:off x="0" y="0"/>
          <a:ext cx="0" cy="0"/>
          <a:chOff x="0" y="0"/>
          <a:chExt cx="0" cy="0"/>
        </a:xfrm>
      </p:grpSpPr>
      <p:sp>
        <p:nvSpPr>
          <p:cNvPr id="707" name="Google Shape;707;g39ff7ac7d7_0_1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8" name="Google Shape;708;g39ff7ac7d7_0_1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Real life examples - self-driving cars, spam filtering, amazon recommendations</a:t>
            </a:r>
            <a:endParaRPr/>
          </a:p>
        </p:txBody>
      </p:sp>
    </p:spTree>
    <p:extLst>
      <p:ext uri="{BB962C8B-B14F-4D97-AF65-F5344CB8AC3E}">
        <p14:creationId xmlns:p14="http://schemas.microsoft.com/office/powerpoint/2010/main" val="375202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0"/>
        <p:cNvGrpSpPr/>
        <p:nvPr/>
      </p:nvGrpSpPr>
      <p:grpSpPr>
        <a:xfrm>
          <a:off x="0" y="0"/>
          <a:ext cx="0" cy="0"/>
          <a:chOff x="0" y="0"/>
          <a:chExt cx="0" cy="0"/>
        </a:xfrm>
      </p:grpSpPr>
      <p:sp>
        <p:nvSpPr>
          <p:cNvPr id="1121" name="Google Shape;1121;g1b0e7d0add_0_4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2" name="Google Shape;1122;g1b0e7d0add_0_4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224916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0"/>
        <p:cNvGrpSpPr/>
        <p:nvPr/>
      </p:nvGrpSpPr>
      <p:grpSpPr>
        <a:xfrm>
          <a:off x="0" y="0"/>
          <a:ext cx="0" cy="0"/>
          <a:chOff x="0" y="0"/>
          <a:chExt cx="0" cy="0"/>
        </a:xfrm>
      </p:grpSpPr>
      <p:sp>
        <p:nvSpPr>
          <p:cNvPr id="1121" name="Google Shape;1121;g1b0e7d0add_0_4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2" name="Google Shape;1122;g1b0e7d0add_0_4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Walk through the math</a:t>
            </a:r>
          </a:p>
          <a:p>
            <a:pPr marL="0" lvl="0" indent="0" algn="l" rtl="0">
              <a:spcBef>
                <a:spcPts val="0"/>
              </a:spcBef>
              <a:spcAft>
                <a:spcPts val="0"/>
              </a:spcAft>
              <a:buNone/>
            </a:pPr>
            <a:r>
              <a:rPr lang="en-US" dirty="0"/>
              <a:t>Add them up, just once each</a:t>
            </a:r>
          </a:p>
          <a:p>
            <a:pPr marL="0" lvl="0" indent="0" algn="l" rtl="0">
              <a:spcBef>
                <a:spcPts val="0"/>
              </a:spcBef>
              <a:spcAft>
                <a:spcPts val="0"/>
              </a:spcAft>
              <a:buNone/>
            </a:pPr>
            <a:r>
              <a:rPr lang="en-US" dirty="0"/>
              <a:t>Only takes into account phylogenetic distance, not the frequency and so it measures phylogenetic richness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Alpha div - common to report more than one metric e.g. </a:t>
            </a:r>
            <a:r>
              <a:rPr lang="en-US" dirty="0" err="1"/>
              <a:t>Shannonn</a:t>
            </a:r>
            <a:r>
              <a:rPr lang="en-US" dirty="0"/>
              <a:t>, PD</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2016152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7"/>
        <p:cNvGrpSpPr/>
        <p:nvPr/>
      </p:nvGrpSpPr>
      <p:grpSpPr>
        <a:xfrm>
          <a:off x="0" y="0"/>
          <a:ext cx="0" cy="0"/>
          <a:chOff x="0" y="0"/>
          <a:chExt cx="0" cy="0"/>
        </a:xfrm>
      </p:grpSpPr>
      <p:sp>
        <p:nvSpPr>
          <p:cNvPr id="1198" name="Google Shape;1198;g39edb4c4ba_0_3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dirty="0"/>
              <a:t>Have them open </a:t>
            </a:r>
            <a:r>
              <a:rPr lang="en" dirty="0" err="1"/>
              <a:t>qzv</a:t>
            </a:r>
            <a:r>
              <a:rPr lang="en" dirty="0"/>
              <a:t> in qiime2view</a:t>
            </a:r>
          </a:p>
          <a:p>
            <a:pPr marL="0" lvl="0" indent="0" algn="l" rtl="0">
              <a:spcBef>
                <a:spcPts val="0"/>
              </a:spcBef>
              <a:spcAft>
                <a:spcPts val="0"/>
              </a:spcAft>
              <a:buNone/>
            </a:pPr>
            <a:r>
              <a:rPr lang="en-US" dirty="0"/>
              <a:t>N</a:t>
            </a:r>
            <a:r>
              <a:rPr lang="en" dirty="0"/>
              <a:t>on-parametric</a:t>
            </a:r>
          </a:p>
          <a:p>
            <a:pPr marL="0" lvl="0" indent="0" algn="l" rtl="0">
              <a:spcBef>
                <a:spcPts val="0"/>
              </a:spcBef>
              <a:spcAft>
                <a:spcPts val="0"/>
              </a:spcAft>
              <a:buNone/>
            </a:pPr>
            <a:r>
              <a:rPr lang="en-US" dirty="0"/>
              <a:t>W</a:t>
            </a:r>
            <a:r>
              <a:rPr lang="en" dirty="0"/>
              <a:t>e will do this on Friday</a:t>
            </a:r>
            <a:endParaRPr dirty="0"/>
          </a:p>
        </p:txBody>
      </p:sp>
      <p:sp>
        <p:nvSpPr>
          <p:cNvPr id="1199" name="Google Shape;1199;g39edb4c4ba_0_3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872926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types of factors may be driving diversity in these environments? Can you think of a few?</a:t>
            </a:r>
          </a:p>
          <a:p>
            <a:r>
              <a:rPr lang="en-US" dirty="0"/>
              <a:t>Factors that increase niche availability (related to combination or limitations on growth)</a:t>
            </a:r>
          </a:p>
          <a:p>
            <a:r>
              <a:rPr lang="en-US" dirty="0"/>
              <a:t>	diverse resources?</a:t>
            </a:r>
          </a:p>
          <a:p>
            <a:r>
              <a:rPr lang="en-US" dirty="0"/>
              <a:t>	increased space?</a:t>
            </a:r>
          </a:p>
          <a:p>
            <a:r>
              <a:rPr lang="en-US" dirty="0"/>
              <a:t>	disturbance events / environmental fluctuations?</a:t>
            </a:r>
          </a:p>
          <a:p>
            <a:r>
              <a:rPr lang="en-US" dirty="0"/>
              <a:t>	chronically extreme conditions?</a:t>
            </a:r>
          </a:p>
          <a:p>
            <a:endParaRPr lang="en-US" dirty="0"/>
          </a:p>
          <a:p>
            <a:r>
              <a:rPr lang="en-US" dirty="0"/>
              <a:t>Skin disturbances – cleaning, temperature</a:t>
            </a:r>
          </a:p>
          <a:p>
            <a:r>
              <a:rPr lang="en-US" dirty="0"/>
              <a:t>Gut disturbances – pharmaceuticals, diet</a:t>
            </a:r>
          </a:p>
          <a:p>
            <a:endParaRPr lang="en-US" dirty="0"/>
          </a:p>
          <a:p>
            <a:r>
              <a:rPr lang="en-US" dirty="0"/>
              <a:t>	</a:t>
            </a:r>
          </a:p>
        </p:txBody>
      </p:sp>
      <p:sp>
        <p:nvSpPr>
          <p:cNvPr id="4" name="Slide Number Placeholder 3"/>
          <p:cNvSpPr>
            <a:spLocks noGrp="1"/>
          </p:cNvSpPr>
          <p:nvPr>
            <p:ph type="sldNum" sz="quarter" idx="5"/>
          </p:nvPr>
        </p:nvSpPr>
        <p:spPr/>
        <p:txBody>
          <a:bodyPr/>
          <a:lstStyle/>
          <a:p>
            <a:fld id="{BEC51E2B-DD0B-0A41-96B4-630D4A7173C7}" type="slidenum">
              <a:rPr lang="en-US" smtClean="0"/>
              <a:t>8</a:t>
            </a:fld>
            <a:endParaRPr lang="en-US"/>
          </a:p>
        </p:txBody>
      </p:sp>
    </p:spTree>
    <p:extLst>
      <p:ext uri="{BB962C8B-B14F-4D97-AF65-F5344CB8AC3E}">
        <p14:creationId xmlns:p14="http://schemas.microsoft.com/office/powerpoint/2010/main" val="1020048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5"/>
        <p:cNvGrpSpPr/>
        <p:nvPr/>
      </p:nvGrpSpPr>
      <p:grpSpPr>
        <a:xfrm>
          <a:off x="0" y="0"/>
          <a:ext cx="0" cy="0"/>
          <a:chOff x="0" y="0"/>
          <a:chExt cx="0" cy="0"/>
        </a:xfrm>
      </p:grpSpPr>
      <p:sp>
        <p:nvSpPr>
          <p:cNvPr id="1046" name="Google Shape;1046;gee092d515_0_34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7" name="Google Shape;1047;gee092d515_0_3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797517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Left richness would be 2 vs 9</a:t>
            </a:r>
          </a:p>
        </p:txBody>
      </p:sp>
      <p:sp>
        <p:nvSpPr>
          <p:cNvPr id="4" name="Slide Number Placeholder 3"/>
          <p:cNvSpPr>
            <a:spLocks noGrp="1"/>
          </p:cNvSpPr>
          <p:nvPr>
            <p:ph type="sldNum" sz="quarter" idx="5"/>
          </p:nvPr>
        </p:nvSpPr>
        <p:spPr/>
        <p:txBody>
          <a:bodyPr/>
          <a:lstStyle/>
          <a:p>
            <a:fld id="{BEF0A54B-8778-2D46-AF19-0A62E4B84969}" type="slidenum">
              <a:rPr lang="en-US" smtClean="0"/>
              <a:t>12</a:t>
            </a:fld>
            <a:endParaRPr lang="en-US"/>
          </a:p>
        </p:txBody>
      </p:sp>
    </p:spTree>
    <p:extLst>
      <p:ext uri="{BB962C8B-B14F-4D97-AF65-F5344CB8AC3E}">
        <p14:creationId xmlns:p14="http://schemas.microsoft.com/office/powerpoint/2010/main" val="27005709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8A8ED5-C559-45B9-0AEF-2AA95EB8503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D53B374-A398-6943-5FB4-DBB9AFB2EF8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27AC158-4624-9CE6-CF33-E8404384F99B}"/>
              </a:ext>
            </a:extLst>
          </p:cNvPr>
          <p:cNvSpPr>
            <a:spLocks noGrp="1"/>
          </p:cNvSpPr>
          <p:nvPr>
            <p:ph type="dt" sz="half" idx="10"/>
          </p:nvPr>
        </p:nvSpPr>
        <p:spPr/>
        <p:txBody>
          <a:bodyPr/>
          <a:lstStyle/>
          <a:p>
            <a:fld id="{9A29283C-5382-9D4B-8656-1650BA4E8F5C}" type="datetimeFigureOut">
              <a:rPr lang="en-US" smtClean="0"/>
              <a:t>4/8/24</a:t>
            </a:fld>
            <a:endParaRPr lang="en-US"/>
          </a:p>
        </p:txBody>
      </p:sp>
      <p:sp>
        <p:nvSpPr>
          <p:cNvPr id="5" name="Footer Placeholder 4">
            <a:extLst>
              <a:ext uri="{FF2B5EF4-FFF2-40B4-BE49-F238E27FC236}">
                <a16:creationId xmlns:a16="http://schemas.microsoft.com/office/drawing/2014/main" id="{2C22852A-F024-007A-0D22-C75940F407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0DFCCF2-6DCD-EFF2-7965-C3620EF0B5CB}"/>
              </a:ext>
            </a:extLst>
          </p:cNvPr>
          <p:cNvSpPr>
            <a:spLocks noGrp="1"/>
          </p:cNvSpPr>
          <p:nvPr>
            <p:ph type="sldNum" sz="quarter" idx="12"/>
          </p:nvPr>
        </p:nvSpPr>
        <p:spPr/>
        <p:txBody>
          <a:bodyPr/>
          <a:lstStyle/>
          <a:p>
            <a:fld id="{CB3C1977-8EF6-A546-A443-16ED02D3652B}" type="slidenum">
              <a:rPr lang="en-US" smtClean="0"/>
              <a:t>‹#›</a:t>
            </a:fld>
            <a:endParaRPr lang="en-US"/>
          </a:p>
        </p:txBody>
      </p:sp>
    </p:spTree>
    <p:extLst>
      <p:ext uri="{BB962C8B-B14F-4D97-AF65-F5344CB8AC3E}">
        <p14:creationId xmlns:p14="http://schemas.microsoft.com/office/powerpoint/2010/main" val="12341322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9D973-7391-2B6B-4560-1976C5C2B9A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A009FE5-3B1B-D1E7-E010-7E365030CA2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0762AD2-E661-4CB0-103D-70EF936D7E34}"/>
              </a:ext>
            </a:extLst>
          </p:cNvPr>
          <p:cNvSpPr>
            <a:spLocks noGrp="1"/>
          </p:cNvSpPr>
          <p:nvPr>
            <p:ph type="dt" sz="half" idx="10"/>
          </p:nvPr>
        </p:nvSpPr>
        <p:spPr/>
        <p:txBody>
          <a:bodyPr/>
          <a:lstStyle/>
          <a:p>
            <a:fld id="{9A29283C-5382-9D4B-8656-1650BA4E8F5C}" type="datetimeFigureOut">
              <a:rPr lang="en-US" smtClean="0"/>
              <a:t>4/8/24</a:t>
            </a:fld>
            <a:endParaRPr lang="en-US"/>
          </a:p>
        </p:txBody>
      </p:sp>
      <p:sp>
        <p:nvSpPr>
          <p:cNvPr id="5" name="Footer Placeholder 4">
            <a:extLst>
              <a:ext uri="{FF2B5EF4-FFF2-40B4-BE49-F238E27FC236}">
                <a16:creationId xmlns:a16="http://schemas.microsoft.com/office/drawing/2014/main" id="{D60087E2-68B5-91D6-A53D-FA6138C6F79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2DECFCA-1C0C-1C68-83FA-9560605414BA}"/>
              </a:ext>
            </a:extLst>
          </p:cNvPr>
          <p:cNvSpPr>
            <a:spLocks noGrp="1"/>
          </p:cNvSpPr>
          <p:nvPr>
            <p:ph type="sldNum" sz="quarter" idx="12"/>
          </p:nvPr>
        </p:nvSpPr>
        <p:spPr/>
        <p:txBody>
          <a:bodyPr/>
          <a:lstStyle/>
          <a:p>
            <a:fld id="{CB3C1977-8EF6-A546-A443-16ED02D3652B}" type="slidenum">
              <a:rPr lang="en-US" smtClean="0"/>
              <a:t>‹#›</a:t>
            </a:fld>
            <a:endParaRPr lang="en-US"/>
          </a:p>
        </p:txBody>
      </p:sp>
    </p:spTree>
    <p:extLst>
      <p:ext uri="{BB962C8B-B14F-4D97-AF65-F5344CB8AC3E}">
        <p14:creationId xmlns:p14="http://schemas.microsoft.com/office/powerpoint/2010/main" val="41658476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4309A66-75DF-2D5A-9473-02011CBD291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05D810B-5E65-C267-C717-38A93880940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1227C0C-9B5B-AB2D-6C8D-C1ED45F5BC43}"/>
              </a:ext>
            </a:extLst>
          </p:cNvPr>
          <p:cNvSpPr>
            <a:spLocks noGrp="1"/>
          </p:cNvSpPr>
          <p:nvPr>
            <p:ph type="dt" sz="half" idx="10"/>
          </p:nvPr>
        </p:nvSpPr>
        <p:spPr/>
        <p:txBody>
          <a:bodyPr/>
          <a:lstStyle/>
          <a:p>
            <a:fld id="{9A29283C-5382-9D4B-8656-1650BA4E8F5C}" type="datetimeFigureOut">
              <a:rPr lang="en-US" smtClean="0"/>
              <a:t>4/8/24</a:t>
            </a:fld>
            <a:endParaRPr lang="en-US"/>
          </a:p>
        </p:txBody>
      </p:sp>
      <p:sp>
        <p:nvSpPr>
          <p:cNvPr id="5" name="Footer Placeholder 4">
            <a:extLst>
              <a:ext uri="{FF2B5EF4-FFF2-40B4-BE49-F238E27FC236}">
                <a16:creationId xmlns:a16="http://schemas.microsoft.com/office/drawing/2014/main" id="{73D1B506-0D8B-F5B3-8EE0-B1F4173E57B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7F03D5D-1A15-E7FD-1C3B-B8EAC82771A5}"/>
              </a:ext>
            </a:extLst>
          </p:cNvPr>
          <p:cNvSpPr>
            <a:spLocks noGrp="1"/>
          </p:cNvSpPr>
          <p:nvPr>
            <p:ph type="sldNum" sz="quarter" idx="12"/>
          </p:nvPr>
        </p:nvSpPr>
        <p:spPr/>
        <p:txBody>
          <a:bodyPr/>
          <a:lstStyle/>
          <a:p>
            <a:fld id="{CB3C1977-8EF6-A546-A443-16ED02D3652B}" type="slidenum">
              <a:rPr lang="en-US" smtClean="0"/>
              <a:t>‹#›</a:t>
            </a:fld>
            <a:endParaRPr lang="en-US"/>
          </a:p>
        </p:txBody>
      </p:sp>
    </p:spTree>
    <p:extLst>
      <p:ext uri="{BB962C8B-B14F-4D97-AF65-F5344CB8AC3E}">
        <p14:creationId xmlns:p14="http://schemas.microsoft.com/office/powerpoint/2010/main" val="30485537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E212F0-A3A6-3E00-44C5-6BA4061309F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6491C1D-6BC6-E5C7-E277-C55FACB2701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A84B952-DBE4-B424-A255-B4E867B6C208}"/>
              </a:ext>
            </a:extLst>
          </p:cNvPr>
          <p:cNvSpPr>
            <a:spLocks noGrp="1"/>
          </p:cNvSpPr>
          <p:nvPr>
            <p:ph type="dt" sz="half" idx="10"/>
          </p:nvPr>
        </p:nvSpPr>
        <p:spPr/>
        <p:txBody>
          <a:bodyPr/>
          <a:lstStyle/>
          <a:p>
            <a:fld id="{9A29283C-5382-9D4B-8656-1650BA4E8F5C}" type="datetimeFigureOut">
              <a:rPr lang="en-US" smtClean="0"/>
              <a:t>4/8/24</a:t>
            </a:fld>
            <a:endParaRPr lang="en-US"/>
          </a:p>
        </p:txBody>
      </p:sp>
      <p:sp>
        <p:nvSpPr>
          <p:cNvPr id="5" name="Footer Placeholder 4">
            <a:extLst>
              <a:ext uri="{FF2B5EF4-FFF2-40B4-BE49-F238E27FC236}">
                <a16:creationId xmlns:a16="http://schemas.microsoft.com/office/drawing/2014/main" id="{93B57BD7-2935-C66A-FE40-66BD4341F56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6C63D8-74F6-264C-8767-8FE85BD26F32}"/>
              </a:ext>
            </a:extLst>
          </p:cNvPr>
          <p:cNvSpPr>
            <a:spLocks noGrp="1"/>
          </p:cNvSpPr>
          <p:nvPr>
            <p:ph type="sldNum" sz="quarter" idx="12"/>
          </p:nvPr>
        </p:nvSpPr>
        <p:spPr/>
        <p:txBody>
          <a:bodyPr/>
          <a:lstStyle/>
          <a:p>
            <a:fld id="{CB3C1977-8EF6-A546-A443-16ED02D3652B}" type="slidenum">
              <a:rPr lang="en-US" smtClean="0"/>
              <a:t>‹#›</a:t>
            </a:fld>
            <a:endParaRPr lang="en-US"/>
          </a:p>
        </p:txBody>
      </p:sp>
    </p:spTree>
    <p:extLst>
      <p:ext uri="{BB962C8B-B14F-4D97-AF65-F5344CB8AC3E}">
        <p14:creationId xmlns:p14="http://schemas.microsoft.com/office/powerpoint/2010/main" val="33688144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1D0E7-3FAA-53BE-161A-BC12E6AAE7A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15FDA44-A7F3-EC06-3D02-A1BC0F9C1BAC}"/>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2F7562B-F9E1-89A6-7C3C-6469C93AC075}"/>
              </a:ext>
            </a:extLst>
          </p:cNvPr>
          <p:cNvSpPr>
            <a:spLocks noGrp="1"/>
          </p:cNvSpPr>
          <p:nvPr>
            <p:ph type="dt" sz="half" idx="10"/>
          </p:nvPr>
        </p:nvSpPr>
        <p:spPr/>
        <p:txBody>
          <a:bodyPr/>
          <a:lstStyle/>
          <a:p>
            <a:fld id="{9A29283C-5382-9D4B-8656-1650BA4E8F5C}" type="datetimeFigureOut">
              <a:rPr lang="en-US" smtClean="0"/>
              <a:t>4/8/24</a:t>
            </a:fld>
            <a:endParaRPr lang="en-US"/>
          </a:p>
        </p:txBody>
      </p:sp>
      <p:sp>
        <p:nvSpPr>
          <p:cNvPr id="5" name="Footer Placeholder 4">
            <a:extLst>
              <a:ext uri="{FF2B5EF4-FFF2-40B4-BE49-F238E27FC236}">
                <a16:creationId xmlns:a16="http://schemas.microsoft.com/office/drawing/2014/main" id="{C2635151-5DD4-650D-F938-C371AF9B200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49DE77E-686B-2FE6-CD09-D9F54C890E21}"/>
              </a:ext>
            </a:extLst>
          </p:cNvPr>
          <p:cNvSpPr>
            <a:spLocks noGrp="1"/>
          </p:cNvSpPr>
          <p:nvPr>
            <p:ph type="sldNum" sz="quarter" idx="12"/>
          </p:nvPr>
        </p:nvSpPr>
        <p:spPr/>
        <p:txBody>
          <a:bodyPr/>
          <a:lstStyle/>
          <a:p>
            <a:fld id="{CB3C1977-8EF6-A546-A443-16ED02D3652B}" type="slidenum">
              <a:rPr lang="en-US" smtClean="0"/>
              <a:t>‹#›</a:t>
            </a:fld>
            <a:endParaRPr lang="en-US"/>
          </a:p>
        </p:txBody>
      </p:sp>
    </p:spTree>
    <p:extLst>
      <p:ext uri="{BB962C8B-B14F-4D97-AF65-F5344CB8AC3E}">
        <p14:creationId xmlns:p14="http://schemas.microsoft.com/office/powerpoint/2010/main" val="38060881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643F41-E289-197B-AC37-9FC0E8E138C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486BFEB-E81D-153F-55B3-FE55E77F177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FFF162C-C1DB-0533-0A0F-41972E60718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B0CB083-F4E5-7937-CE8C-D545372DB81A}"/>
              </a:ext>
            </a:extLst>
          </p:cNvPr>
          <p:cNvSpPr>
            <a:spLocks noGrp="1"/>
          </p:cNvSpPr>
          <p:nvPr>
            <p:ph type="dt" sz="half" idx="10"/>
          </p:nvPr>
        </p:nvSpPr>
        <p:spPr/>
        <p:txBody>
          <a:bodyPr/>
          <a:lstStyle/>
          <a:p>
            <a:fld id="{9A29283C-5382-9D4B-8656-1650BA4E8F5C}" type="datetimeFigureOut">
              <a:rPr lang="en-US" smtClean="0"/>
              <a:t>4/8/24</a:t>
            </a:fld>
            <a:endParaRPr lang="en-US"/>
          </a:p>
        </p:txBody>
      </p:sp>
      <p:sp>
        <p:nvSpPr>
          <p:cNvPr id="6" name="Footer Placeholder 5">
            <a:extLst>
              <a:ext uri="{FF2B5EF4-FFF2-40B4-BE49-F238E27FC236}">
                <a16:creationId xmlns:a16="http://schemas.microsoft.com/office/drawing/2014/main" id="{906190E0-EFBB-BDD3-FF84-F9F19148B6E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DBC770F-B6D0-9A68-0B2E-E7D876DD172A}"/>
              </a:ext>
            </a:extLst>
          </p:cNvPr>
          <p:cNvSpPr>
            <a:spLocks noGrp="1"/>
          </p:cNvSpPr>
          <p:nvPr>
            <p:ph type="sldNum" sz="quarter" idx="12"/>
          </p:nvPr>
        </p:nvSpPr>
        <p:spPr/>
        <p:txBody>
          <a:bodyPr/>
          <a:lstStyle/>
          <a:p>
            <a:fld id="{CB3C1977-8EF6-A546-A443-16ED02D3652B}" type="slidenum">
              <a:rPr lang="en-US" smtClean="0"/>
              <a:t>‹#›</a:t>
            </a:fld>
            <a:endParaRPr lang="en-US"/>
          </a:p>
        </p:txBody>
      </p:sp>
    </p:spTree>
    <p:extLst>
      <p:ext uri="{BB962C8B-B14F-4D97-AF65-F5344CB8AC3E}">
        <p14:creationId xmlns:p14="http://schemas.microsoft.com/office/powerpoint/2010/main" val="40175012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FB134D-3CF8-2CB9-D3E4-D80E23324E0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D44F583-6147-B7E1-B89B-78FAD37CB01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0A83281-3DEF-5D53-4799-BA40F7B934B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5E45A33-613F-2148-9DB3-60D072295BD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40FF736-E64D-D42F-28E0-2D438A7DBDF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CB7C03F-3670-AC78-8B43-A79D6D84F1E4}"/>
              </a:ext>
            </a:extLst>
          </p:cNvPr>
          <p:cNvSpPr>
            <a:spLocks noGrp="1"/>
          </p:cNvSpPr>
          <p:nvPr>
            <p:ph type="dt" sz="half" idx="10"/>
          </p:nvPr>
        </p:nvSpPr>
        <p:spPr/>
        <p:txBody>
          <a:bodyPr/>
          <a:lstStyle/>
          <a:p>
            <a:fld id="{9A29283C-5382-9D4B-8656-1650BA4E8F5C}" type="datetimeFigureOut">
              <a:rPr lang="en-US" smtClean="0"/>
              <a:t>4/8/24</a:t>
            </a:fld>
            <a:endParaRPr lang="en-US"/>
          </a:p>
        </p:txBody>
      </p:sp>
      <p:sp>
        <p:nvSpPr>
          <p:cNvPr id="8" name="Footer Placeholder 7">
            <a:extLst>
              <a:ext uri="{FF2B5EF4-FFF2-40B4-BE49-F238E27FC236}">
                <a16:creationId xmlns:a16="http://schemas.microsoft.com/office/drawing/2014/main" id="{D83E40EA-4CC9-903A-9F8E-F81DAB5E711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6F01E97-F4B2-016A-E924-D8A025F2A4FF}"/>
              </a:ext>
            </a:extLst>
          </p:cNvPr>
          <p:cNvSpPr>
            <a:spLocks noGrp="1"/>
          </p:cNvSpPr>
          <p:nvPr>
            <p:ph type="sldNum" sz="quarter" idx="12"/>
          </p:nvPr>
        </p:nvSpPr>
        <p:spPr/>
        <p:txBody>
          <a:bodyPr/>
          <a:lstStyle/>
          <a:p>
            <a:fld id="{CB3C1977-8EF6-A546-A443-16ED02D3652B}" type="slidenum">
              <a:rPr lang="en-US" smtClean="0"/>
              <a:t>‹#›</a:t>
            </a:fld>
            <a:endParaRPr lang="en-US"/>
          </a:p>
        </p:txBody>
      </p:sp>
    </p:spTree>
    <p:extLst>
      <p:ext uri="{BB962C8B-B14F-4D97-AF65-F5344CB8AC3E}">
        <p14:creationId xmlns:p14="http://schemas.microsoft.com/office/powerpoint/2010/main" val="21538952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99DB31-2B9C-05B3-794F-A6E3FE6E026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7EE4259-DE33-7DDB-6736-5FBD0B10AAD2}"/>
              </a:ext>
            </a:extLst>
          </p:cNvPr>
          <p:cNvSpPr>
            <a:spLocks noGrp="1"/>
          </p:cNvSpPr>
          <p:nvPr>
            <p:ph type="dt" sz="half" idx="10"/>
          </p:nvPr>
        </p:nvSpPr>
        <p:spPr/>
        <p:txBody>
          <a:bodyPr/>
          <a:lstStyle/>
          <a:p>
            <a:fld id="{9A29283C-5382-9D4B-8656-1650BA4E8F5C}" type="datetimeFigureOut">
              <a:rPr lang="en-US" smtClean="0"/>
              <a:t>4/8/24</a:t>
            </a:fld>
            <a:endParaRPr lang="en-US"/>
          </a:p>
        </p:txBody>
      </p:sp>
      <p:sp>
        <p:nvSpPr>
          <p:cNvPr id="4" name="Footer Placeholder 3">
            <a:extLst>
              <a:ext uri="{FF2B5EF4-FFF2-40B4-BE49-F238E27FC236}">
                <a16:creationId xmlns:a16="http://schemas.microsoft.com/office/drawing/2014/main" id="{7A117758-4C19-FDD7-E8A7-747F03F78CC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A997E92-B66D-449E-27B6-24626F3DA883}"/>
              </a:ext>
            </a:extLst>
          </p:cNvPr>
          <p:cNvSpPr>
            <a:spLocks noGrp="1"/>
          </p:cNvSpPr>
          <p:nvPr>
            <p:ph type="sldNum" sz="quarter" idx="12"/>
          </p:nvPr>
        </p:nvSpPr>
        <p:spPr/>
        <p:txBody>
          <a:bodyPr/>
          <a:lstStyle/>
          <a:p>
            <a:fld id="{CB3C1977-8EF6-A546-A443-16ED02D3652B}" type="slidenum">
              <a:rPr lang="en-US" smtClean="0"/>
              <a:t>‹#›</a:t>
            </a:fld>
            <a:endParaRPr lang="en-US"/>
          </a:p>
        </p:txBody>
      </p:sp>
    </p:spTree>
    <p:extLst>
      <p:ext uri="{BB962C8B-B14F-4D97-AF65-F5344CB8AC3E}">
        <p14:creationId xmlns:p14="http://schemas.microsoft.com/office/powerpoint/2010/main" val="6220510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B91B6DF-3BBD-B4EF-3104-099B877B778F}"/>
              </a:ext>
            </a:extLst>
          </p:cNvPr>
          <p:cNvSpPr>
            <a:spLocks noGrp="1"/>
          </p:cNvSpPr>
          <p:nvPr>
            <p:ph type="dt" sz="half" idx="10"/>
          </p:nvPr>
        </p:nvSpPr>
        <p:spPr/>
        <p:txBody>
          <a:bodyPr/>
          <a:lstStyle/>
          <a:p>
            <a:fld id="{9A29283C-5382-9D4B-8656-1650BA4E8F5C}" type="datetimeFigureOut">
              <a:rPr lang="en-US" smtClean="0"/>
              <a:t>4/8/24</a:t>
            </a:fld>
            <a:endParaRPr lang="en-US"/>
          </a:p>
        </p:txBody>
      </p:sp>
      <p:sp>
        <p:nvSpPr>
          <p:cNvPr id="3" name="Footer Placeholder 2">
            <a:extLst>
              <a:ext uri="{FF2B5EF4-FFF2-40B4-BE49-F238E27FC236}">
                <a16:creationId xmlns:a16="http://schemas.microsoft.com/office/drawing/2014/main" id="{A205DD0C-EB51-FD63-8A6D-3EC18F58384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940F6C6-AEB1-B1DC-3A65-CCD32CA23BF8}"/>
              </a:ext>
            </a:extLst>
          </p:cNvPr>
          <p:cNvSpPr>
            <a:spLocks noGrp="1"/>
          </p:cNvSpPr>
          <p:nvPr>
            <p:ph type="sldNum" sz="quarter" idx="12"/>
          </p:nvPr>
        </p:nvSpPr>
        <p:spPr/>
        <p:txBody>
          <a:bodyPr/>
          <a:lstStyle/>
          <a:p>
            <a:fld id="{CB3C1977-8EF6-A546-A443-16ED02D3652B}" type="slidenum">
              <a:rPr lang="en-US" smtClean="0"/>
              <a:t>‹#›</a:t>
            </a:fld>
            <a:endParaRPr lang="en-US"/>
          </a:p>
        </p:txBody>
      </p:sp>
    </p:spTree>
    <p:extLst>
      <p:ext uri="{BB962C8B-B14F-4D97-AF65-F5344CB8AC3E}">
        <p14:creationId xmlns:p14="http://schemas.microsoft.com/office/powerpoint/2010/main" val="31418029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88AD77-8B69-3A99-EB36-0461635FA2D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CD97D84-36C1-D157-D8C2-75B00869CB2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16E55E8-FE8A-03DC-771B-20D2E9FC7C4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486B012-D32F-314C-46DC-00CECFA63ED3}"/>
              </a:ext>
            </a:extLst>
          </p:cNvPr>
          <p:cNvSpPr>
            <a:spLocks noGrp="1"/>
          </p:cNvSpPr>
          <p:nvPr>
            <p:ph type="dt" sz="half" idx="10"/>
          </p:nvPr>
        </p:nvSpPr>
        <p:spPr/>
        <p:txBody>
          <a:bodyPr/>
          <a:lstStyle/>
          <a:p>
            <a:fld id="{9A29283C-5382-9D4B-8656-1650BA4E8F5C}" type="datetimeFigureOut">
              <a:rPr lang="en-US" smtClean="0"/>
              <a:t>4/8/24</a:t>
            </a:fld>
            <a:endParaRPr lang="en-US"/>
          </a:p>
        </p:txBody>
      </p:sp>
      <p:sp>
        <p:nvSpPr>
          <p:cNvPr id="6" name="Footer Placeholder 5">
            <a:extLst>
              <a:ext uri="{FF2B5EF4-FFF2-40B4-BE49-F238E27FC236}">
                <a16:creationId xmlns:a16="http://schemas.microsoft.com/office/drawing/2014/main" id="{A8061C96-AEF1-400A-6199-A198C64D956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3948554-C53E-0B0E-4E6B-538FB1715B33}"/>
              </a:ext>
            </a:extLst>
          </p:cNvPr>
          <p:cNvSpPr>
            <a:spLocks noGrp="1"/>
          </p:cNvSpPr>
          <p:nvPr>
            <p:ph type="sldNum" sz="quarter" idx="12"/>
          </p:nvPr>
        </p:nvSpPr>
        <p:spPr/>
        <p:txBody>
          <a:bodyPr/>
          <a:lstStyle/>
          <a:p>
            <a:fld id="{CB3C1977-8EF6-A546-A443-16ED02D3652B}" type="slidenum">
              <a:rPr lang="en-US" smtClean="0"/>
              <a:t>‹#›</a:t>
            </a:fld>
            <a:endParaRPr lang="en-US"/>
          </a:p>
        </p:txBody>
      </p:sp>
    </p:spTree>
    <p:extLst>
      <p:ext uri="{BB962C8B-B14F-4D97-AF65-F5344CB8AC3E}">
        <p14:creationId xmlns:p14="http://schemas.microsoft.com/office/powerpoint/2010/main" val="10938263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C7BA21-B088-8E6F-5F07-6A766244540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9E19902-BFBD-1099-A94A-C9BC95A2111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7C93BA1-8966-DB04-2C70-D9E726F8DFD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417B585-B6C3-7AA4-0A2B-3DC0D3686955}"/>
              </a:ext>
            </a:extLst>
          </p:cNvPr>
          <p:cNvSpPr>
            <a:spLocks noGrp="1"/>
          </p:cNvSpPr>
          <p:nvPr>
            <p:ph type="dt" sz="half" idx="10"/>
          </p:nvPr>
        </p:nvSpPr>
        <p:spPr/>
        <p:txBody>
          <a:bodyPr/>
          <a:lstStyle/>
          <a:p>
            <a:fld id="{9A29283C-5382-9D4B-8656-1650BA4E8F5C}" type="datetimeFigureOut">
              <a:rPr lang="en-US" smtClean="0"/>
              <a:t>4/8/24</a:t>
            </a:fld>
            <a:endParaRPr lang="en-US"/>
          </a:p>
        </p:txBody>
      </p:sp>
      <p:sp>
        <p:nvSpPr>
          <p:cNvPr id="6" name="Footer Placeholder 5">
            <a:extLst>
              <a:ext uri="{FF2B5EF4-FFF2-40B4-BE49-F238E27FC236}">
                <a16:creationId xmlns:a16="http://schemas.microsoft.com/office/drawing/2014/main" id="{1E406104-C77F-A61F-BA25-06959F35254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F06C5B3-A14A-94F6-3414-D24FA0124B8C}"/>
              </a:ext>
            </a:extLst>
          </p:cNvPr>
          <p:cNvSpPr>
            <a:spLocks noGrp="1"/>
          </p:cNvSpPr>
          <p:nvPr>
            <p:ph type="sldNum" sz="quarter" idx="12"/>
          </p:nvPr>
        </p:nvSpPr>
        <p:spPr/>
        <p:txBody>
          <a:bodyPr/>
          <a:lstStyle/>
          <a:p>
            <a:fld id="{CB3C1977-8EF6-A546-A443-16ED02D3652B}" type="slidenum">
              <a:rPr lang="en-US" smtClean="0"/>
              <a:t>‹#›</a:t>
            </a:fld>
            <a:endParaRPr lang="en-US"/>
          </a:p>
        </p:txBody>
      </p:sp>
    </p:spTree>
    <p:extLst>
      <p:ext uri="{BB962C8B-B14F-4D97-AF65-F5344CB8AC3E}">
        <p14:creationId xmlns:p14="http://schemas.microsoft.com/office/powerpoint/2010/main" val="22344511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87B6F4C-DAD0-90D7-D72F-17E98C71648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BC66BA8-C413-AC9F-3907-1DFFE41CC0F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D7ABF9E-2820-DD0C-CEF4-AC0F9D58A63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9A29283C-5382-9D4B-8656-1650BA4E8F5C}" type="datetimeFigureOut">
              <a:rPr lang="en-US" smtClean="0"/>
              <a:t>4/8/24</a:t>
            </a:fld>
            <a:endParaRPr lang="en-US"/>
          </a:p>
        </p:txBody>
      </p:sp>
      <p:sp>
        <p:nvSpPr>
          <p:cNvPr id="5" name="Footer Placeholder 4">
            <a:extLst>
              <a:ext uri="{FF2B5EF4-FFF2-40B4-BE49-F238E27FC236}">
                <a16:creationId xmlns:a16="http://schemas.microsoft.com/office/drawing/2014/main" id="{28451E9B-59F9-7697-8B3B-6C4BCE0AD94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A03F1F8D-191D-621C-E7CB-E35631D37E6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CB3C1977-8EF6-A546-A443-16ED02D3652B}" type="slidenum">
              <a:rPr lang="en-US" smtClean="0"/>
              <a:t>‹#›</a:t>
            </a:fld>
            <a:endParaRPr lang="en-US"/>
          </a:p>
        </p:txBody>
      </p:sp>
    </p:spTree>
    <p:extLst>
      <p:ext uri="{BB962C8B-B14F-4D97-AF65-F5344CB8AC3E}">
        <p14:creationId xmlns:p14="http://schemas.microsoft.com/office/powerpoint/2010/main" val="236209371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jpeg"/><Relationship Id="rId7"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s/_rels/slide13.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10.png"/><Relationship Id="rId3" Type="http://schemas.openxmlformats.org/officeDocument/2006/relationships/image" Target="../media/image3.jpeg"/><Relationship Id="rId7" Type="http://schemas.openxmlformats.org/officeDocument/2006/relationships/image" Target="../media/image4.png"/><Relationship Id="rId12"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14.png"/><Relationship Id="rId11" Type="http://schemas.openxmlformats.org/officeDocument/2006/relationships/image" Target="../media/image8.png"/><Relationship Id="rId5" Type="http://schemas.openxmlformats.org/officeDocument/2006/relationships/image" Target="../media/image13.png"/><Relationship Id="rId10" Type="http://schemas.openxmlformats.org/officeDocument/2006/relationships/image" Target="../media/image7.png"/><Relationship Id="rId4" Type="http://schemas.openxmlformats.org/officeDocument/2006/relationships/image" Target="../media/image12.png"/><Relationship Id="rId9" Type="http://schemas.openxmlformats.org/officeDocument/2006/relationships/image" Target="../media/image6.png"/><Relationship Id="rId14" Type="http://schemas.openxmlformats.org/officeDocument/2006/relationships/image" Target="../media/image11.png"/></Relationships>
</file>

<file path=ppt/slides/_rels/slide14.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10.png"/><Relationship Id="rId3" Type="http://schemas.openxmlformats.org/officeDocument/2006/relationships/image" Target="../media/image3.jpeg"/><Relationship Id="rId7" Type="http://schemas.openxmlformats.org/officeDocument/2006/relationships/image" Target="../media/image4.png"/><Relationship Id="rId12"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14.png"/><Relationship Id="rId11" Type="http://schemas.openxmlformats.org/officeDocument/2006/relationships/image" Target="../media/image8.png"/><Relationship Id="rId5" Type="http://schemas.openxmlformats.org/officeDocument/2006/relationships/image" Target="../media/image13.png"/><Relationship Id="rId10" Type="http://schemas.openxmlformats.org/officeDocument/2006/relationships/image" Target="../media/image7.png"/><Relationship Id="rId4" Type="http://schemas.openxmlformats.org/officeDocument/2006/relationships/image" Target="../media/image12.png"/><Relationship Id="rId9" Type="http://schemas.openxmlformats.org/officeDocument/2006/relationships/image" Target="../media/image6.png"/><Relationship Id="rId1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9.jpg"/><Relationship Id="rId3" Type="http://schemas.openxmlformats.org/officeDocument/2006/relationships/image" Target="../media/image17.emf"/><Relationship Id="rId7" Type="http://schemas.openxmlformats.org/officeDocument/2006/relationships/image" Target="../media/image6.png"/><Relationship Id="rId12" Type="http://schemas.openxmlformats.org/officeDocument/2006/relationships/image" Target="../media/image18.tiff"/><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4.png"/><Relationship Id="rId11" Type="http://schemas.openxmlformats.org/officeDocument/2006/relationships/image" Target="../media/image11.png"/><Relationship Id="rId5" Type="http://schemas.openxmlformats.org/officeDocument/2006/relationships/image" Target="../media/image7.png"/><Relationship Id="rId10" Type="http://schemas.openxmlformats.org/officeDocument/2006/relationships/image" Target="../media/image10.png"/><Relationship Id="rId4" Type="http://schemas.openxmlformats.org/officeDocument/2006/relationships/image" Target="../media/image5.png"/><Relationship Id="rId9" Type="http://schemas.openxmlformats.org/officeDocument/2006/relationships/image" Target="../media/image9.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tiff"/><Relationship Id="rId4" Type="http://schemas.openxmlformats.org/officeDocument/2006/relationships/image" Target="../media/image21.tiff"/></Relationships>
</file>

<file path=ppt/slides/_rels/slide24.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7.tiff"/></Relationships>
</file>

<file path=ppt/slides/_rels/slide27.xml.rels><?xml version="1.0" encoding="UTF-8" standalone="yes"?>
<Relationships xmlns="http://schemas.openxmlformats.org/package/2006/relationships"><Relationship Id="rId8" Type="http://schemas.openxmlformats.org/officeDocument/2006/relationships/image" Target="../media/image33.tiff"/><Relationship Id="rId3" Type="http://schemas.openxmlformats.org/officeDocument/2006/relationships/image" Target="../media/image28.tiff"/><Relationship Id="rId7" Type="http://schemas.openxmlformats.org/officeDocument/2006/relationships/image" Target="../media/image32.tiff"/><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31.tiff"/><Relationship Id="rId5" Type="http://schemas.openxmlformats.org/officeDocument/2006/relationships/image" Target="../media/image30.tiff"/><Relationship Id="rId4" Type="http://schemas.openxmlformats.org/officeDocument/2006/relationships/image" Target="../media/image29.tif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jpe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9.tiff"/><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40.tiff"/></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8" Type="http://schemas.openxmlformats.org/officeDocument/2006/relationships/image" Target="../media/image39.tiff"/><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1.tiff"/><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3.tiff"/><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46.tiff"/><Relationship Id="rId5" Type="http://schemas.openxmlformats.org/officeDocument/2006/relationships/image" Target="../media/image45.tiff"/><Relationship Id="rId4" Type="http://schemas.openxmlformats.org/officeDocument/2006/relationships/image" Target="../media/image44.tiff"/></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6.tiff"/><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7.tiff"/><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hyperlink" Target="https://quantdare.com/machine-learning-a-brief-breakdown/" TargetMode="External"/></Relationships>
</file>

<file path=ppt/slides/_rels/slide43.xml.rels><?xml version="1.0" encoding="UTF-8" standalone="yes"?>
<Relationships xmlns="http://schemas.openxmlformats.org/package/2006/relationships"><Relationship Id="rId3" Type="http://schemas.openxmlformats.org/officeDocument/2006/relationships/image" Target="../media/image50.tiff"/><Relationship Id="rId7" Type="http://schemas.openxmlformats.org/officeDocument/2006/relationships/image" Target="../media/image54.tiff"/><Relationship Id="rId2" Type="http://schemas.openxmlformats.org/officeDocument/2006/relationships/image" Target="../media/image49.png"/><Relationship Id="rId1" Type="http://schemas.openxmlformats.org/officeDocument/2006/relationships/slideLayout" Target="../slideLayouts/slideLayout2.xml"/><Relationship Id="rId6" Type="http://schemas.openxmlformats.org/officeDocument/2006/relationships/image" Target="../media/image53.tiff"/><Relationship Id="rId5" Type="http://schemas.openxmlformats.org/officeDocument/2006/relationships/image" Target="../media/image52.tiff"/><Relationship Id="rId4" Type="http://schemas.openxmlformats.org/officeDocument/2006/relationships/image" Target="../media/image51.tiff"/></Relationships>
</file>

<file path=ppt/slides/_rels/slide4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hyperlink" Target="https://frontrangemicrobiomesymposium.com/" TargetMode="External"/><Relationship Id="rId2" Type="http://schemas.openxmlformats.org/officeDocument/2006/relationships/hyperlink" Target="https://www.research.colostate.edu/microbiome" TargetMode="Externa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view.qiime2.org/visualization/?type=html&amp;src=https%3A%2F%2Fdocs.qiime2.org%2F2019.1%2Fdata%2Ftutorials%2Fmoving-pictures%2Fcore-metrics-results%2Ffaith-pd-group-significance.qzv"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06302-A85B-76AA-EC9B-3B9628C2F1C1}"/>
              </a:ext>
            </a:extLst>
          </p:cNvPr>
          <p:cNvSpPr>
            <a:spLocks noGrp="1"/>
          </p:cNvSpPr>
          <p:nvPr>
            <p:ph type="ctrTitle"/>
          </p:nvPr>
        </p:nvSpPr>
        <p:spPr/>
        <p:txBody>
          <a:bodyPr/>
          <a:lstStyle/>
          <a:p>
            <a:r>
              <a:rPr lang="en-US" dirty="0" err="1"/>
              <a:t>qCMB</a:t>
            </a:r>
            <a:r>
              <a:rPr lang="en-US" dirty="0"/>
              <a:t> intro part 2</a:t>
            </a:r>
          </a:p>
        </p:txBody>
      </p:sp>
      <p:sp>
        <p:nvSpPr>
          <p:cNvPr id="3" name="Subtitle 2">
            <a:extLst>
              <a:ext uri="{FF2B5EF4-FFF2-40B4-BE49-F238E27FC236}">
                <a16:creationId xmlns:a16="http://schemas.microsoft.com/office/drawing/2014/main" id="{8D89E747-353B-1CE4-F5FE-945A4247BD26}"/>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0683660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AAF9CE-8456-C246-A722-3124EA03046D}"/>
              </a:ext>
            </a:extLst>
          </p:cNvPr>
          <p:cNvSpPr>
            <a:spLocks noGrp="1"/>
          </p:cNvSpPr>
          <p:nvPr>
            <p:ph type="ctrTitle"/>
          </p:nvPr>
        </p:nvSpPr>
        <p:spPr/>
        <p:txBody>
          <a:bodyPr>
            <a:normAutofit/>
          </a:bodyPr>
          <a:lstStyle/>
          <a:p>
            <a:r>
              <a:rPr lang="en-US" dirty="0"/>
              <a:t>Microbiome Science </a:t>
            </a:r>
            <a:br>
              <a:rPr lang="en-US" dirty="0"/>
            </a:br>
            <a:r>
              <a:rPr lang="en-US" sz="4000" dirty="0"/>
              <a:t>amplicon sequencing analysis</a:t>
            </a:r>
          </a:p>
        </p:txBody>
      </p:sp>
      <p:sp>
        <p:nvSpPr>
          <p:cNvPr id="3" name="Subtitle 2">
            <a:extLst>
              <a:ext uri="{FF2B5EF4-FFF2-40B4-BE49-F238E27FC236}">
                <a16:creationId xmlns:a16="http://schemas.microsoft.com/office/drawing/2014/main" id="{50B49DA9-51E2-3049-858A-693BCFE013E9}"/>
              </a:ext>
            </a:extLst>
          </p:cNvPr>
          <p:cNvSpPr>
            <a:spLocks noGrp="1"/>
          </p:cNvSpPr>
          <p:nvPr>
            <p:ph type="subTitle" idx="1"/>
          </p:nvPr>
        </p:nvSpPr>
        <p:spPr/>
        <p:txBody>
          <a:bodyPr/>
          <a:lstStyle/>
          <a:p>
            <a:r>
              <a:rPr lang="en-US" dirty="0" err="1"/>
              <a:t>qCMB</a:t>
            </a:r>
            <a:r>
              <a:rPr lang="en-US" dirty="0"/>
              <a:t> Introduction</a:t>
            </a:r>
          </a:p>
          <a:p>
            <a:r>
              <a:rPr lang="en-US" dirty="0"/>
              <a:t>Wednesday, April 27, 2022</a:t>
            </a:r>
          </a:p>
        </p:txBody>
      </p:sp>
    </p:spTree>
    <p:extLst>
      <p:ext uri="{BB962C8B-B14F-4D97-AF65-F5344CB8AC3E}">
        <p14:creationId xmlns:p14="http://schemas.microsoft.com/office/powerpoint/2010/main" val="42869076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48"/>
        <p:cNvGrpSpPr/>
        <p:nvPr/>
      </p:nvGrpSpPr>
      <p:grpSpPr>
        <a:xfrm>
          <a:off x="0" y="0"/>
          <a:ext cx="0" cy="0"/>
          <a:chOff x="0" y="0"/>
          <a:chExt cx="0" cy="0"/>
        </a:xfrm>
      </p:grpSpPr>
      <p:sp>
        <p:nvSpPr>
          <p:cNvPr id="1049" name="Google Shape;1049;p145"/>
          <p:cNvSpPr/>
          <p:nvPr/>
        </p:nvSpPr>
        <p:spPr>
          <a:xfrm>
            <a:off x="464343" y="417715"/>
            <a:ext cx="9802800" cy="615600"/>
          </a:xfrm>
          <a:prstGeom prst="rect">
            <a:avLst/>
          </a:prstGeom>
          <a:noFill/>
          <a:ln>
            <a:noFill/>
          </a:ln>
        </p:spPr>
        <p:txBody>
          <a:bodyPr spcFirstLastPara="1" wrap="square" lIns="0" tIns="0" rIns="0" bIns="0" anchor="ctr" anchorCtr="0">
            <a:noAutofit/>
          </a:bodyPr>
          <a:lstStyle/>
          <a:p>
            <a:r>
              <a:rPr lang="en" sz="4000" dirty="0">
                <a:solidFill>
                  <a:schemeClr val="dk1"/>
                </a:solidFill>
                <a:latin typeface="+mj-lt"/>
              </a:rPr>
              <a:t>Comparing microbial communities</a:t>
            </a:r>
            <a:endParaRPr sz="4000" dirty="0">
              <a:latin typeface="+mj-lt"/>
            </a:endParaRPr>
          </a:p>
        </p:txBody>
      </p:sp>
      <p:sp>
        <p:nvSpPr>
          <p:cNvPr id="1050" name="Google Shape;1050;p145"/>
          <p:cNvSpPr/>
          <p:nvPr/>
        </p:nvSpPr>
        <p:spPr>
          <a:xfrm>
            <a:off x="1043667" y="1567200"/>
            <a:ext cx="10654000" cy="4357600"/>
          </a:xfrm>
          <a:prstGeom prst="rect">
            <a:avLst/>
          </a:prstGeom>
          <a:noFill/>
          <a:ln>
            <a:noFill/>
          </a:ln>
        </p:spPr>
        <p:txBody>
          <a:bodyPr spcFirstLastPara="1" wrap="square" lIns="0" tIns="0" rIns="0" bIns="0" anchor="ctr" anchorCtr="0">
            <a:noAutofit/>
          </a:bodyPr>
          <a:lstStyle/>
          <a:p>
            <a:r>
              <a:rPr lang="en" sz="2667" dirty="0">
                <a:solidFill>
                  <a:schemeClr val="dk1"/>
                </a:solidFill>
              </a:rPr>
              <a:t>How many different OTUs/ASVs are there? </a:t>
            </a:r>
            <a:r>
              <a:rPr lang="en" sz="2667" i="1" dirty="0">
                <a:solidFill>
                  <a:srgbClr val="CC0000"/>
                </a:solidFill>
              </a:rPr>
              <a:t>Alpha diversity</a:t>
            </a:r>
            <a:r>
              <a:rPr lang="en" sz="2667" i="1" dirty="0">
                <a:solidFill>
                  <a:srgbClr val="999999"/>
                </a:solidFill>
              </a:rPr>
              <a:t> </a:t>
            </a:r>
            <a:endParaRPr sz="2667" i="1" dirty="0">
              <a:solidFill>
                <a:srgbClr val="999999"/>
              </a:solidFill>
            </a:endParaRPr>
          </a:p>
          <a:p>
            <a:endParaRPr sz="2667" dirty="0">
              <a:solidFill>
                <a:schemeClr val="dk1"/>
              </a:solidFill>
            </a:endParaRPr>
          </a:p>
          <a:p>
            <a:r>
              <a:rPr lang="en" sz="2667" dirty="0">
                <a:solidFill>
                  <a:schemeClr val="dk1"/>
                </a:solidFill>
              </a:rPr>
              <a:t>How similar are pairs of samples? </a:t>
            </a:r>
            <a:r>
              <a:rPr lang="en" sz="2667" i="1" dirty="0">
                <a:solidFill>
                  <a:srgbClr val="CC0000"/>
                </a:solidFill>
              </a:rPr>
              <a:t>Beta diversity</a:t>
            </a:r>
            <a:endParaRPr sz="2667" i="1" dirty="0">
              <a:solidFill>
                <a:srgbClr val="CC0000"/>
              </a:solidFill>
            </a:endParaRPr>
          </a:p>
          <a:p>
            <a:endParaRPr sz="2667" dirty="0">
              <a:solidFill>
                <a:srgbClr val="A6A6A6"/>
              </a:solidFill>
            </a:endParaRPr>
          </a:p>
          <a:p>
            <a:pPr>
              <a:buClr>
                <a:schemeClr val="dk1"/>
              </a:buClr>
            </a:pPr>
            <a:r>
              <a:rPr lang="en" sz="2667" dirty="0">
                <a:solidFill>
                  <a:schemeClr val="dk1"/>
                </a:solidFill>
              </a:rPr>
              <a:t>Who is there? </a:t>
            </a:r>
            <a:r>
              <a:rPr lang="en" sz="2667" i="1" dirty="0">
                <a:solidFill>
                  <a:srgbClr val="CC0000"/>
                </a:solidFill>
              </a:rPr>
              <a:t>Taxonomic profiling, differential abundance testing</a:t>
            </a:r>
            <a:r>
              <a:rPr lang="en" sz="2667" i="1" dirty="0">
                <a:solidFill>
                  <a:srgbClr val="990000"/>
                </a:solidFill>
              </a:rPr>
              <a:t> </a:t>
            </a:r>
            <a:endParaRPr sz="2667" dirty="0">
              <a:solidFill>
                <a:srgbClr val="990000"/>
              </a:solidFill>
            </a:endParaRPr>
          </a:p>
        </p:txBody>
      </p:sp>
    </p:spTree>
    <p:extLst>
      <p:ext uri="{BB962C8B-B14F-4D97-AF65-F5344CB8AC3E}">
        <p14:creationId xmlns:p14="http://schemas.microsoft.com/office/powerpoint/2010/main" val="34061581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c7o5aXqi.jpe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90688" y="1193299"/>
            <a:ext cx="2606604" cy="5213207"/>
          </a:xfrm>
          <a:prstGeom prst="rect">
            <a:avLst/>
          </a:prstGeom>
        </p:spPr>
      </p:pic>
      <p:sp>
        <p:nvSpPr>
          <p:cNvPr id="3" name="Oval 2"/>
          <p:cNvSpPr/>
          <p:nvPr/>
        </p:nvSpPr>
        <p:spPr>
          <a:xfrm>
            <a:off x="3409448" y="2626087"/>
            <a:ext cx="2065498" cy="1398750"/>
          </a:xfrm>
          <a:prstGeom prst="ellipse">
            <a:avLst/>
          </a:prstGeom>
          <a:solidFill>
            <a:srgbClr val="FFFFFF"/>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pic>
        <p:nvPicPr>
          <p:cNvPr id="4" name="Picture 3" descr="dc7o5aXqi.jpe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2368" y="1193299"/>
            <a:ext cx="2606604" cy="5213207"/>
          </a:xfrm>
          <a:prstGeom prst="rect">
            <a:avLst/>
          </a:prstGeom>
          <a:solidFill>
            <a:srgbClr val="FFFFFF"/>
          </a:solidFill>
        </p:spPr>
      </p:pic>
      <p:sp>
        <p:nvSpPr>
          <p:cNvPr id="5" name="Oval 4"/>
          <p:cNvSpPr/>
          <p:nvPr/>
        </p:nvSpPr>
        <p:spPr>
          <a:xfrm>
            <a:off x="6570099" y="2626087"/>
            <a:ext cx="2065498" cy="1398750"/>
          </a:xfrm>
          <a:prstGeom prst="ellipse">
            <a:avLst/>
          </a:prstGeom>
          <a:solidFill>
            <a:srgbClr val="FFFFFF"/>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grpSp>
        <p:nvGrpSpPr>
          <p:cNvPr id="6" name="Group 5"/>
          <p:cNvGrpSpPr/>
          <p:nvPr/>
        </p:nvGrpSpPr>
        <p:grpSpPr>
          <a:xfrm>
            <a:off x="6651957" y="2768804"/>
            <a:ext cx="1867267" cy="1123744"/>
            <a:chOff x="9144000" y="4106612"/>
            <a:chExt cx="2260525" cy="1360412"/>
          </a:xfrm>
        </p:grpSpPr>
        <p:pic>
          <p:nvPicPr>
            <p:cNvPr id="7" name="Picture 6"/>
            <p:cNvPicPr>
              <a:picLocks noChangeAspect="1"/>
            </p:cNvPicPr>
            <p:nvPr/>
          </p:nvPicPr>
          <p:blipFill>
            <a:blip r:embed="rId4"/>
            <a:stretch>
              <a:fillRect/>
            </a:stretch>
          </p:blipFill>
          <p:spPr>
            <a:xfrm>
              <a:off x="9737024" y="4611805"/>
              <a:ext cx="568356" cy="503525"/>
            </a:xfrm>
            <a:prstGeom prst="rect">
              <a:avLst/>
            </a:prstGeom>
          </p:spPr>
        </p:pic>
        <p:pic>
          <p:nvPicPr>
            <p:cNvPr id="8" name="Picture 7"/>
            <p:cNvPicPr>
              <a:picLocks noChangeAspect="1"/>
            </p:cNvPicPr>
            <p:nvPr/>
          </p:nvPicPr>
          <p:blipFill>
            <a:blip r:embed="rId5"/>
            <a:stretch>
              <a:fillRect/>
            </a:stretch>
          </p:blipFill>
          <p:spPr>
            <a:xfrm>
              <a:off x="10800422" y="4779526"/>
              <a:ext cx="386107" cy="606450"/>
            </a:xfrm>
            <a:prstGeom prst="rect">
              <a:avLst/>
            </a:prstGeom>
          </p:spPr>
        </p:pic>
        <p:pic>
          <p:nvPicPr>
            <p:cNvPr id="9" name="Picture 8"/>
            <p:cNvPicPr>
              <a:picLocks noChangeAspect="1"/>
            </p:cNvPicPr>
            <p:nvPr/>
          </p:nvPicPr>
          <p:blipFill>
            <a:blip r:embed="rId6"/>
            <a:stretch>
              <a:fillRect/>
            </a:stretch>
          </p:blipFill>
          <p:spPr>
            <a:xfrm>
              <a:off x="10235928" y="4568961"/>
              <a:ext cx="266255" cy="665637"/>
            </a:xfrm>
            <a:prstGeom prst="rect">
              <a:avLst/>
            </a:prstGeom>
          </p:spPr>
        </p:pic>
        <p:pic>
          <p:nvPicPr>
            <p:cNvPr id="10" name="Picture 9"/>
            <p:cNvPicPr>
              <a:picLocks noChangeAspect="1"/>
            </p:cNvPicPr>
            <p:nvPr/>
          </p:nvPicPr>
          <p:blipFill rotWithShape="1">
            <a:blip r:embed="rId7"/>
            <a:srcRect l="25354" r="25590"/>
            <a:stretch/>
          </p:blipFill>
          <p:spPr>
            <a:xfrm>
              <a:off x="11195774" y="4413643"/>
              <a:ext cx="208751" cy="600117"/>
            </a:xfrm>
            <a:prstGeom prst="rect">
              <a:avLst/>
            </a:prstGeom>
          </p:spPr>
        </p:pic>
        <p:pic>
          <p:nvPicPr>
            <p:cNvPr id="11" name="Picture 10"/>
            <p:cNvPicPr>
              <a:picLocks noChangeAspect="1"/>
            </p:cNvPicPr>
            <p:nvPr/>
          </p:nvPicPr>
          <p:blipFill>
            <a:blip r:embed="rId8"/>
            <a:stretch>
              <a:fillRect/>
            </a:stretch>
          </p:blipFill>
          <p:spPr>
            <a:xfrm>
              <a:off x="10224358" y="4106612"/>
              <a:ext cx="379616" cy="505193"/>
            </a:xfrm>
            <a:prstGeom prst="rect">
              <a:avLst/>
            </a:prstGeom>
          </p:spPr>
        </p:pic>
        <p:pic>
          <p:nvPicPr>
            <p:cNvPr id="12" name="Picture 11"/>
            <p:cNvPicPr>
              <a:picLocks noChangeAspect="1"/>
            </p:cNvPicPr>
            <p:nvPr/>
          </p:nvPicPr>
          <p:blipFill rotWithShape="1">
            <a:blip r:embed="rId9"/>
            <a:srcRect l="8255" t="2869" r="8821" b="3628"/>
            <a:stretch/>
          </p:blipFill>
          <p:spPr>
            <a:xfrm>
              <a:off x="10930650" y="4311746"/>
              <a:ext cx="277548" cy="600117"/>
            </a:xfrm>
            <a:prstGeom prst="rect">
              <a:avLst/>
            </a:prstGeom>
          </p:spPr>
        </p:pic>
        <p:pic>
          <p:nvPicPr>
            <p:cNvPr id="13" name="Picture 12"/>
            <p:cNvPicPr>
              <a:picLocks noChangeAspect="1"/>
            </p:cNvPicPr>
            <p:nvPr/>
          </p:nvPicPr>
          <p:blipFill>
            <a:blip r:embed="rId10"/>
            <a:stretch>
              <a:fillRect/>
            </a:stretch>
          </p:blipFill>
          <p:spPr>
            <a:xfrm>
              <a:off x="9144000" y="4511652"/>
              <a:ext cx="518646" cy="535747"/>
            </a:xfrm>
            <a:prstGeom prst="rect">
              <a:avLst/>
            </a:prstGeom>
          </p:spPr>
        </p:pic>
        <p:pic>
          <p:nvPicPr>
            <p:cNvPr id="14" name="Picture 13"/>
            <p:cNvPicPr>
              <a:picLocks noChangeAspect="1"/>
            </p:cNvPicPr>
            <p:nvPr/>
          </p:nvPicPr>
          <p:blipFill rotWithShape="1">
            <a:blip r:embed="rId7"/>
            <a:srcRect l="25354" r="25590"/>
            <a:stretch/>
          </p:blipFill>
          <p:spPr>
            <a:xfrm>
              <a:off x="10613201" y="4779526"/>
              <a:ext cx="208751" cy="600117"/>
            </a:xfrm>
            <a:prstGeom prst="rect">
              <a:avLst/>
            </a:prstGeom>
          </p:spPr>
        </p:pic>
        <p:pic>
          <p:nvPicPr>
            <p:cNvPr id="15" name="Picture 14"/>
            <p:cNvPicPr>
              <a:picLocks noChangeAspect="1"/>
            </p:cNvPicPr>
            <p:nvPr/>
          </p:nvPicPr>
          <p:blipFill>
            <a:blip r:embed="rId5"/>
            <a:stretch>
              <a:fillRect/>
            </a:stretch>
          </p:blipFill>
          <p:spPr>
            <a:xfrm>
              <a:off x="10490844" y="4383425"/>
              <a:ext cx="355301" cy="558065"/>
            </a:xfrm>
            <a:prstGeom prst="rect">
              <a:avLst/>
            </a:prstGeom>
          </p:spPr>
        </p:pic>
        <p:pic>
          <p:nvPicPr>
            <p:cNvPr id="16" name="Picture 15"/>
            <p:cNvPicPr>
              <a:picLocks noChangeAspect="1"/>
            </p:cNvPicPr>
            <p:nvPr/>
          </p:nvPicPr>
          <p:blipFill rotWithShape="1">
            <a:blip r:embed="rId7"/>
            <a:srcRect l="25354" r="25590"/>
            <a:stretch/>
          </p:blipFill>
          <p:spPr>
            <a:xfrm>
              <a:off x="10459490" y="4866907"/>
              <a:ext cx="208751" cy="600117"/>
            </a:xfrm>
            <a:prstGeom prst="rect">
              <a:avLst/>
            </a:prstGeom>
          </p:spPr>
        </p:pic>
        <p:pic>
          <p:nvPicPr>
            <p:cNvPr id="17" name="Picture 16"/>
            <p:cNvPicPr>
              <a:picLocks noChangeAspect="1"/>
            </p:cNvPicPr>
            <p:nvPr/>
          </p:nvPicPr>
          <p:blipFill rotWithShape="1">
            <a:blip r:embed="rId11"/>
            <a:srcRect l="55264"/>
            <a:stretch/>
          </p:blipFill>
          <p:spPr>
            <a:xfrm>
              <a:off x="10067782" y="4933506"/>
              <a:ext cx="245732" cy="486636"/>
            </a:xfrm>
            <a:prstGeom prst="rect">
              <a:avLst/>
            </a:prstGeom>
          </p:spPr>
        </p:pic>
        <p:pic>
          <p:nvPicPr>
            <p:cNvPr id="18" name="Picture 17"/>
            <p:cNvPicPr>
              <a:picLocks noChangeAspect="1"/>
            </p:cNvPicPr>
            <p:nvPr/>
          </p:nvPicPr>
          <p:blipFill>
            <a:blip r:embed="rId5"/>
            <a:stretch>
              <a:fillRect/>
            </a:stretch>
          </p:blipFill>
          <p:spPr>
            <a:xfrm>
              <a:off x="9804541" y="4149717"/>
              <a:ext cx="386107" cy="606450"/>
            </a:xfrm>
            <a:prstGeom prst="rect">
              <a:avLst/>
            </a:prstGeom>
          </p:spPr>
        </p:pic>
        <p:pic>
          <p:nvPicPr>
            <p:cNvPr id="19" name="Picture 18"/>
            <p:cNvPicPr>
              <a:picLocks noChangeAspect="1"/>
            </p:cNvPicPr>
            <p:nvPr/>
          </p:nvPicPr>
          <p:blipFill rotWithShape="1">
            <a:blip r:embed="rId7"/>
            <a:srcRect l="25354" r="25590"/>
            <a:stretch/>
          </p:blipFill>
          <p:spPr>
            <a:xfrm>
              <a:off x="9669280" y="4418854"/>
              <a:ext cx="208751" cy="600117"/>
            </a:xfrm>
            <a:prstGeom prst="rect">
              <a:avLst/>
            </a:prstGeom>
          </p:spPr>
        </p:pic>
        <p:pic>
          <p:nvPicPr>
            <p:cNvPr id="20" name="Picture 19"/>
            <p:cNvPicPr>
              <a:picLocks noChangeAspect="1"/>
            </p:cNvPicPr>
            <p:nvPr/>
          </p:nvPicPr>
          <p:blipFill>
            <a:blip r:embed="rId6"/>
            <a:stretch>
              <a:fillRect/>
            </a:stretch>
          </p:blipFill>
          <p:spPr>
            <a:xfrm>
              <a:off x="10740704" y="4149717"/>
              <a:ext cx="266255" cy="665637"/>
            </a:xfrm>
            <a:prstGeom prst="rect">
              <a:avLst/>
            </a:prstGeom>
          </p:spPr>
        </p:pic>
      </p:grpSp>
      <p:pic>
        <p:nvPicPr>
          <p:cNvPr id="21" name="Picture 20"/>
          <p:cNvPicPr>
            <a:picLocks noChangeAspect="1"/>
          </p:cNvPicPr>
          <p:nvPr/>
        </p:nvPicPr>
        <p:blipFill rotWithShape="1">
          <a:blip r:embed="rId11"/>
          <a:srcRect l="55264"/>
          <a:stretch/>
        </p:blipFill>
        <p:spPr>
          <a:xfrm>
            <a:off x="6980296" y="3371177"/>
            <a:ext cx="245732" cy="486636"/>
          </a:xfrm>
          <a:prstGeom prst="rect">
            <a:avLst/>
          </a:prstGeom>
        </p:spPr>
      </p:pic>
      <p:grpSp>
        <p:nvGrpSpPr>
          <p:cNvPr id="22" name="Group 21"/>
          <p:cNvGrpSpPr/>
          <p:nvPr/>
        </p:nvGrpSpPr>
        <p:grpSpPr>
          <a:xfrm>
            <a:off x="3664827" y="2864557"/>
            <a:ext cx="1540343" cy="912250"/>
            <a:chOff x="9303421" y="5381545"/>
            <a:chExt cx="1968588" cy="1165873"/>
          </a:xfrm>
        </p:grpSpPr>
        <p:pic>
          <p:nvPicPr>
            <p:cNvPr id="23" name="Picture 22"/>
            <p:cNvPicPr>
              <a:picLocks noChangeAspect="1"/>
            </p:cNvPicPr>
            <p:nvPr/>
          </p:nvPicPr>
          <p:blipFill>
            <a:blip r:embed="rId5"/>
            <a:stretch>
              <a:fillRect/>
            </a:stretch>
          </p:blipFill>
          <p:spPr>
            <a:xfrm>
              <a:off x="10252660" y="5929395"/>
              <a:ext cx="386107" cy="606450"/>
            </a:xfrm>
            <a:prstGeom prst="rect">
              <a:avLst/>
            </a:prstGeom>
          </p:spPr>
        </p:pic>
        <p:pic>
          <p:nvPicPr>
            <p:cNvPr id="24" name="Picture 23"/>
            <p:cNvPicPr>
              <a:picLocks noChangeAspect="1"/>
            </p:cNvPicPr>
            <p:nvPr/>
          </p:nvPicPr>
          <p:blipFill rotWithShape="1">
            <a:blip r:embed="rId7"/>
            <a:srcRect l="25354" r="25590"/>
            <a:stretch/>
          </p:blipFill>
          <p:spPr>
            <a:xfrm>
              <a:off x="10555997" y="5720188"/>
              <a:ext cx="208751" cy="600117"/>
            </a:xfrm>
            <a:prstGeom prst="rect">
              <a:avLst/>
            </a:prstGeom>
          </p:spPr>
        </p:pic>
        <p:pic>
          <p:nvPicPr>
            <p:cNvPr id="25" name="Picture 24"/>
            <p:cNvPicPr>
              <a:picLocks noChangeAspect="1"/>
            </p:cNvPicPr>
            <p:nvPr/>
          </p:nvPicPr>
          <p:blipFill rotWithShape="1">
            <a:blip r:embed="rId7"/>
            <a:srcRect l="25354" r="25590"/>
            <a:stretch/>
          </p:blipFill>
          <p:spPr>
            <a:xfrm>
              <a:off x="10076763" y="5935728"/>
              <a:ext cx="208751" cy="600117"/>
            </a:xfrm>
            <a:prstGeom prst="rect">
              <a:avLst/>
            </a:prstGeom>
          </p:spPr>
        </p:pic>
        <p:pic>
          <p:nvPicPr>
            <p:cNvPr id="26" name="Picture 25"/>
            <p:cNvPicPr>
              <a:picLocks noChangeAspect="1"/>
            </p:cNvPicPr>
            <p:nvPr/>
          </p:nvPicPr>
          <p:blipFill>
            <a:blip r:embed="rId5"/>
            <a:stretch>
              <a:fillRect/>
            </a:stretch>
          </p:blipFill>
          <p:spPr>
            <a:xfrm>
              <a:off x="10003576" y="5539398"/>
              <a:ext cx="355301" cy="558065"/>
            </a:xfrm>
            <a:prstGeom prst="rect">
              <a:avLst/>
            </a:prstGeom>
          </p:spPr>
        </p:pic>
        <p:pic>
          <p:nvPicPr>
            <p:cNvPr id="27" name="Picture 26"/>
            <p:cNvPicPr>
              <a:picLocks noChangeAspect="1"/>
            </p:cNvPicPr>
            <p:nvPr/>
          </p:nvPicPr>
          <p:blipFill rotWithShape="1">
            <a:blip r:embed="rId7"/>
            <a:srcRect l="25354" r="25590"/>
            <a:stretch/>
          </p:blipFill>
          <p:spPr>
            <a:xfrm>
              <a:off x="9540066" y="5632503"/>
              <a:ext cx="208751" cy="600117"/>
            </a:xfrm>
            <a:prstGeom prst="rect">
              <a:avLst/>
            </a:prstGeom>
          </p:spPr>
        </p:pic>
        <p:pic>
          <p:nvPicPr>
            <p:cNvPr id="28" name="Picture 27"/>
            <p:cNvPicPr>
              <a:picLocks noChangeAspect="1"/>
            </p:cNvPicPr>
            <p:nvPr/>
          </p:nvPicPr>
          <p:blipFill>
            <a:blip r:embed="rId5"/>
            <a:stretch>
              <a:fillRect/>
            </a:stretch>
          </p:blipFill>
          <p:spPr>
            <a:xfrm>
              <a:off x="9689528" y="5929395"/>
              <a:ext cx="386107" cy="606450"/>
            </a:xfrm>
            <a:prstGeom prst="rect">
              <a:avLst/>
            </a:prstGeom>
          </p:spPr>
        </p:pic>
        <p:pic>
          <p:nvPicPr>
            <p:cNvPr id="29" name="Picture 28"/>
            <p:cNvPicPr>
              <a:picLocks noChangeAspect="1"/>
            </p:cNvPicPr>
            <p:nvPr/>
          </p:nvPicPr>
          <p:blipFill rotWithShape="1">
            <a:blip r:embed="rId7"/>
            <a:srcRect l="25354" r="25590"/>
            <a:stretch/>
          </p:blipFill>
          <p:spPr>
            <a:xfrm>
              <a:off x="9795193" y="5420130"/>
              <a:ext cx="208751" cy="600117"/>
            </a:xfrm>
            <a:prstGeom prst="rect">
              <a:avLst/>
            </a:prstGeom>
          </p:spPr>
        </p:pic>
        <p:pic>
          <p:nvPicPr>
            <p:cNvPr id="30" name="Picture 29"/>
            <p:cNvPicPr>
              <a:picLocks noChangeAspect="1"/>
            </p:cNvPicPr>
            <p:nvPr/>
          </p:nvPicPr>
          <p:blipFill>
            <a:blip r:embed="rId5"/>
            <a:stretch>
              <a:fillRect/>
            </a:stretch>
          </p:blipFill>
          <p:spPr>
            <a:xfrm>
              <a:off x="10785121" y="5462182"/>
              <a:ext cx="355301" cy="558065"/>
            </a:xfrm>
            <a:prstGeom prst="rect">
              <a:avLst/>
            </a:prstGeom>
          </p:spPr>
        </p:pic>
        <p:pic>
          <p:nvPicPr>
            <p:cNvPr id="31" name="Picture 30"/>
            <p:cNvPicPr>
              <a:picLocks noChangeAspect="1"/>
            </p:cNvPicPr>
            <p:nvPr/>
          </p:nvPicPr>
          <p:blipFill rotWithShape="1">
            <a:blip r:embed="rId7"/>
            <a:srcRect l="25354" r="25590"/>
            <a:stretch/>
          </p:blipFill>
          <p:spPr>
            <a:xfrm>
              <a:off x="10362133" y="5381545"/>
              <a:ext cx="208751" cy="600117"/>
            </a:xfrm>
            <a:prstGeom prst="rect">
              <a:avLst/>
            </a:prstGeom>
          </p:spPr>
        </p:pic>
        <p:pic>
          <p:nvPicPr>
            <p:cNvPr id="32" name="Picture 31"/>
            <p:cNvPicPr>
              <a:picLocks noChangeAspect="1"/>
            </p:cNvPicPr>
            <p:nvPr/>
          </p:nvPicPr>
          <p:blipFill>
            <a:blip r:embed="rId5"/>
            <a:stretch>
              <a:fillRect/>
            </a:stretch>
          </p:blipFill>
          <p:spPr>
            <a:xfrm>
              <a:off x="9303421" y="5881010"/>
              <a:ext cx="386107" cy="606450"/>
            </a:xfrm>
            <a:prstGeom prst="rect">
              <a:avLst/>
            </a:prstGeom>
          </p:spPr>
        </p:pic>
        <p:pic>
          <p:nvPicPr>
            <p:cNvPr id="33" name="Picture 32"/>
            <p:cNvPicPr>
              <a:picLocks noChangeAspect="1"/>
            </p:cNvPicPr>
            <p:nvPr/>
          </p:nvPicPr>
          <p:blipFill>
            <a:blip r:embed="rId5"/>
            <a:stretch>
              <a:fillRect/>
            </a:stretch>
          </p:blipFill>
          <p:spPr>
            <a:xfrm>
              <a:off x="10731829" y="5940968"/>
              <a:ext cx="386107" cy="606450"/>
            </a:xfrm>
            <a:prstGeom prst="rect">
              <a:avLst/>
            </a:prstGeom>
          </p:spPr>
        </p:pic>
        <p:pic>
          <p:nvPicPr>
            <p:cNvPr id="34" name="Picture 33"/>
            <p:cNvPicPr>
              <a:picLocks noChangeAspect="1"/>
            </p:cNvPicPr>
            <p:nvPr/>
          </p:nvPicPr>
          <p:blipFill rotWithShape="1">
            <a:blip r:embed="rId7"/>
            <a:srcRect l="25354" r="25590"/>
            <a:stretch/>
          </p:blipFill>
          <p:spPr>
            <a:xfrm>
              <a:off x="11063258" y="5727651"/>
              <a:ext cx="208751" cy="600117"/>
            </a:xfrm>
            <a:prstGeom prst="rect">
              <a:avLst/>
            </a:prstGeom>
          </p:spPr>
        </p:pic>
      </p:grpSp>
      <p:sp>
        <p:nvSpPr>
          <p:cNvPr id="35" name="TextBox 34"/>
          <p:cNvSpPr txBox="1"/>
          <p:nvPr/>
        </p:nvSpPr>
        <p:spPr>
          <a:xfrm>
            <a:off x="1824223" y="220421"/>
            <a:ext cx="8610951" cy="646331"/>
          </a:xfrm>
          <a:prstGeom prst="rect">
            <a:avLst/>
          </a:prstGeom>
          <a:noFill/>
        </p:spPr>
        <p:txBody>
          <a:bodyPr wrap="none" rtlCol="0">
            <a:spAutoFit/>
          </a:bodyPr>
          <a:lstStyle/>
          <a:p>
            <a:r>
              <a:rPr lang="en-US" sz="3600" dirty="0"/>
              <a:t>Alpha diversity: number of types of microbes</a:t>
            </a:r>
          </a:p>
        </p:txBody>
      </p:sp>
    </p:spTree>
    <p:extLst>
      <p:ext uri="{BB962C8B-B14F-4D97-AF65-F5344CB8AC3E}">
        <p14:creationId xmlns:p14="http://schemas.microsoft.com/office/powerpoint/2010/main" val="15800081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c7o5aXqi.jpe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75748" y="1286304"/>
            <a:ext cx="2606604" cy="5213207"/>
          </a:xfrm>
          <a:prstGeom prst="rect">
            <a:avLst/>
          </a:prstGeom>
        </p:spPr>
      </p:pic>
      <p:sp>
        <p:nvSpPr>
          <p:cNvPr id="3" name="Oval 2"/>
          <p:cNvSpPr/>
          <p:nvPr/>
        </p:nvSpPr>
        <p:spPr>
          <a:xfrm>
            <a:off x="2294508" y="2719092"/>
            <a:ext cx="2065498" cy="1398750"/>
          </a:xfrm>
          <a:prstGeom prst="ellipse">
            <a:avLst/>
          </a:prstGeom>
          <a:solidFill>
            <a:srgbClr val="FFFFFF"/>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pic>
        <p:nvPicPr>
          <p:cNvPr id="4" name="Picture 3" descr="dc7o5aXqi.jpe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70174" y="1286304"/>
            <a:ext cx="2606604" cy="5213207"/>
          </a:xfrm>
          <a:prstGeom prst="rect">
            <a:avLst/>
          </a:prstGeom>
          <a:solidFill>
            <a:srgbClr val="FFFFFF"/>
          </a:solidFill>
        </p:spPr>
      </p:pic>
      <p:sp>
        <p:nvSpPr>
          <p:cNvPr id="5" name="Oval 4"/>
          <p:cNvSpPr/>
          <p:nvPr/>
        </p:nvSpPr>
        <p:spPr>
          <a:xfrm>
            <a:off x="5027905" y="2719092"/>
            <a:ext cx="2065498" cy="1398750"/>
          </a:xfrm>
          <a:prstGeom prst="ellipse">
            <a:avLst/>
          </a:prstGeom>
          <a:solidFill>
            <a:srgbClr val="FFFFFF"/>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pic>
        <p:nvPicPr>
          <p:cNvPr id="6" name="Picture 5"/>
          <p:cNvPicPr>
            <a:picLocks noChangeAspect="1"/>
          </p:cNvPicPr>
          <p:nvPr/>
        </p:nvPicPr>
        <p:blipFill>
          <a:blip r:embed="rId4"/>
          <a:stretch>
            <a:fillRect/>
          </a:stretch>
        </p:blipFill>
        <p:spPr>
          <a:xfrm>
            <a:off x="13866726" y="1532398"/>
            <a:ext cx="415825" cy="415825"/>
          </a:xfrm>
          <a:prstGeom prst="rect">
            <a:avLst/>
          </a:prstGeom>
        </p:spPr>
      </p:pic>
      <p:pic>
        <p:nvPicPr>
          <p:cNvPr id="7" name="Picture 6"/>
          <p:cNvPicPr>
            <a:picLocks noChangeAspect="1"/>
          </p:cNvPicPr>
          <p:nvPr/>
        </p:nvPicPr>
        <p:blipFill>
          <a:blip r:embed="rId5"/>
          <a:stretch>
            <a:fillRect/>
          </a:stretch>
        </p:blipFill>
        <p:spPr>
          <a:xfrm>
            <a:off x="13630842" y="1762494"/>
            <a:ext cx="318842" cy="318842"/>
          </a:xfrm>
          <a:prstGeom prst="rect">
            <a:avLst/>
          </a:prstGeom>
        </p:spPr>
      </p:pic>
      <p:pic>
        <p:nvPicPr>
          <p:cNvPr id="8" name="Picture 7"/>
          <p:cNvPicPr>
            <a:picLocks noChangeAspect="1"/>
          </p:cNvPicPr>
          <p:nvPr/>
        </p:nvPicPr>
        <p:blipFill rotWithShape="1">
          <a:blip r:embed="rId6"/>
          <a:srcRect l="49874" t="27922" r="16021" b="7918"/>
          <a:stretch/>
        </p:blipFill>
        <p:spPr>
          <a:xfrm flipH="1">
            <a:off x="13677281" y="1237552"/>
            <a:ext cx="201062" cy="378258"/>
          </a:xfrm>
          <a:prstGeom prst="rect">
            <a:avLst/>
          </a:prstGeom>
        </p:spPr>
      </p:pic>
      <p:grpSp>
        <p:nvGrpSpPr>
          <p:cNvPr id="9" name="Group 8"/>
          <p:cNvGrpSpPr/>
          <p:nvPr/>
        </p:nvGrpSpPr>
        <p:grpSpPr>
          <a:xfrm>
            <a:off x="5118190" y="2865550"/>
            <a:ext cx="1858840" cy="1118673"/>
            <a:chOff x="9144000" y="4106612"/>
            <a:chExt cx="2260525" cy="1360412"/>
          </a:xfrm>
        </p:grpSpPr>
        <p:pic>
          <p:nvPicPr>
            <p:cNvPr id="10" name="Picture 9"/>
            <p:cNvPicPr>
              <a:picLocks noChangeAspect="1"/>
            </p:cNvPicPr>
            <p:nvPr/>
          </p:nvPicPr>
          <p:blipFill>
            <a:blip r:embed="rId7"/>
            <a:stretch>
              <a:fillRect/>
            </a:stretch>
          </p:blipFill>
          <p:spPr>
            <a:xfrm>
              <a:off x="9737024" y="4611805"/>
              <a:ext cx="568356" cy="503525"/>
            </a:xfrm>
            <a:prstGeom prst="rect">
              <a:avLst/>
            </a:prstGeom>
          </p:spPr>
        </p:pic>
        <p:pic>
          <p:nvPicPr>
            <p:cNvPr id="11" name="Picture 10"/>
            <p:cNvPicPr>
              <a:picLocks noChangeAspect="1"/>
            </p:cNvPicPr>
            <p:nvPr/>
          </p:nvPicPr>
          <p:blipFill>
            <a:blip r:embed="rId8"/>
            <a:stretch>
              <a:fillRect/>
            </a:stretch>
          </p:blipFill>
          <p:spPr>
            <a:xfrm>
              <a:off x="10800422" y="4779526"/>
              <a:ext cx="386107" cy="606450"/>
            </a:xfrm>
            <a:prstGeom prst="rect">
              <a:avLst/>
            </a:prstGeom>
          </p:spPr>
        </p:pic>
        <p:pic>
          <p:nvPicPr>
            <p:cNvPr id="12" name="Picture 11"/>
            <p:cNvPicPr>
              <a:picLocks noChangeAspect="1"/>
            </p:cNvPicPr>
            <p:nvPr/>
          </p:nvPicPr>
          <p:blipFill>
            <a:blip r:embed="rId9"/>
            <a:stretch>
              <a:fillRect/>
            </a:stretch>
          </p:blipFill>
          <p:spPr>
            <a:xfrm>
              <a:off x="10235928" y="4568961"/>
              <a:ext cx="266255" cy="665637"/>
            </a:xfrm>
            <a:prstGeom prst="rect">
              <a:avLst/>
            </a:prstGeom>
          </p:spPr>
        </p:pic>
        <p:pic>
          <p:nvPicPr>
            <p:cNvPr id="13" name="Picture 12"/>
            <p:cNvPicPr>
              <a:picLocks noChangeAspect="1"/>
            </p:cNvPicPr>
            <p:nvPr/>
          </p:nvPicPr>
          <p:blipFill rotWithShape="1">
            <a:blip r:embed="rId10"/>
            <a:srcRect l="25354" r="25590"/>
            <a:stretch/>
          </p:blipFill>
          <p:spPr>
            <a:xfrm>
              <a:off x="11195774" y="4413643"/>
              <a:ext cx="208751" cy="600117"/>
            </a:xfrm>
            <a:prstGeom prst="rect">
              <a:avLst/>
            </a:prstGeom>
          </p:spPr>
        </p:pic>
        <p:pic>
          <p:nvPicPr>
            <p:cNvPr id="14" name="Picture 13"/>
            <p:cNvPicPr>
              <a:picLocks noChangeAspect="1"/>
            </p:cNvPicPr>
            <p:nvPr/>
          </p:nvPicPr>
          <p:blipFill>
            <a:blip r:embed="rId11"/>
            <a:stretch>
              <a:fillRect/>
            </a:stretch>
          </p:blipFill>
          <p:spPr>
            <a:xfrm>
              <a:off x="10224358" y="4106612"/>
              <a:ext cx="379616" cy="505193"/>
            </a:xfrm>
            <a:prstGeom prst="rect">
              <a:avLst/>
            </a:prstGeom>
          </p:spPr>
        </p:pic>
        <p:pic>
          <p:nvPicPr>
            <p:cNvPr id="15" name="Picture 14"/>
            <p:cNvPicPr>
              <a:picLocks noChangeAspect="1"/>
            </p:cNvPicPr>
            <p:nvPr/>
          </p:nvPicPr>
          <p:blipFill rotWithShape="1">
            <a:blip r:embed="rId12"/>
            <a:srcRect l="8255" t="2869" r="8821" b="3628"/>
            <a:stretch/>
          </p:blipFill>
          <p:spPr>
            <a:xfrm>
              <a:off x="10930650" y="4311746"/>
              <a:ext cx="277548" cy="600117"/>
            </a:xfrm>
            <a:prstGeom prst="rect">
              <a:avLst/>
            </a:prstGeom>
          </p:spPr>
        </p:pic>
        <p:pic>
          <p:nvPicPr>
            <p:cNvPr id="16" name="Picture 15"/>
            <p:cNvPicPr>
              <a:picLocks noChangeAspect="1"/>
            </p:cNvPicPr>
            <p:nvPr/>
          </p:nvPicPr>
          <p:blipFill>
            <a:blip r:embed="rId13"/>
            <a:stretch>
              <a:fillRect/>
            </a:stretch>
          </p:blipFill>
          <p:spPr>
            <a:xfrm>
              <a:off x="9144000" y="4511652"/>
              <a:ext cx="518646" cy="535747"/>
            </a:xfrm>
            <a:prstGeom prst="rect">
              <a:avLst/>
            </a:prstGeom>
          </p:spPr>
        </p:pic>
        <p:pic>
          <p:nvPicPr>
            <p:cNvPr id="17" name="Picture 16"/>
            <p:cNvPicPr>
              <a:picLocks noChangeAspect="1"/>
            </p:cNvPicPr>
            <p:nvPr/>
          </p:nvPicPr>
          <p:blipFill rotWithShape="1">
            <a:blip r:embed="rId10"/>
            <a:srcRect l="25354" r="25590"/>
            <a:stretch/>
          </p:blipFill>
          <p:spPr>
            <a:xfrm>
              <a:off x="10613201" y="4779526"/>
              <a:ext cx="208751" cy="600117"/>
            </a:xfrm>
            <a:prstGeom prst="rect">
              <a:avLst/>
            </a:prstGeom>
          </p:spPr>
        </p:pic>
        <p:pic>
          <p:nvPicPr>
            <p:cNvPr id="18" name="Picture 17"/>
            <p:cNvPicPr>
              <a:picLocks noChangeAspect="1"/>
            </p:cNvPicPr>
            <p:nvPr/>
          </p:nvPicPr>
          <p:blipFill>
            <a:blip r:embed="rId8"/>
            <a:stretch>
              <a:fillRect/>
            </a:stretch>
          </p:blipFill>
          <p:spPr>
            <a:xfrm>
              <a:off x="10490844" y="4383425"/>
              <a:ext cx="355301" cy="558065"/>
            </a:xfrm>
            <a:prstGeom prst="rect">
              <a:avLst/>
            </a:prstGeom>
          </p:spPr>
        </p:pic>
        <p:pic>
          <p:nvPicPr>
            <p:cNvPr id="19" name="Picture 18"/>
            <p:cNvPicPr>
              <a:picLocks noChangeAspect="1"/>
            </p:cNvPicPr>
            <p:nvPr/>
          </p:nvPicPr>
          <p:blipFill rotWithShape="1">
            <a:blip r:embed="rId10"/>
            <a:srcRect l="25354" r="25590"/>
            <a:stretch/>
          </p:blipFill>
          <p:spPr>
            <a:xfrm>
              <a:off x="10459490" y="4866907"/>
              <a:ext cx="208751" cy="600117"/>
            </a:xfrm>
            <a:prstGeom prst="rect">
              <a:avLst/>
            </a:prstGeom>
          </p:spPr>
        </p:pic>
        <p:pic>
          <p:nvPicPr>
            <p:cNvPr id="20" name="Picture 19"/>
            <p:cNvPicPr>
              <a:picLocks noChangeAspect="1"/>
            </p:cNvPicPr>
            <p:nvPr/>
          </p:nvPicPr>
          <p:blipFill rotWithShape="1">
            <a:blip r:embed="rId14"/>
            <a:srcRect l="55264"/>
            <a:stretch/>
          </p:blipFill>
          <p:spPr>
            <a:xfrm>
              <a:off x="10067782" y="4933506"/>
              <a:ext cx="245732" cy="486636"/>
            </a:xfrm>
            <a:prstGeom prst="rect">
              <a:avLst/>
            </a:prstGeom>
          </p:spPr>
        </p:pic>
        <p:pic>
          <p:nvPicPr>
            <p:cNvPr id="21" name="Picture 20"/>
            <p:cNvPicPr>
              <a:picLocks noChangeAspect="1"/>
            </p:cNvPicPr>
            <p:nvPr/>
          </p:nvPicPr>
          <p:blipFill>
            <a:blip r:embed="rId8"/>
            <a:stretch>
              <a:fillRect/>
            </a:stretch>
          </p:blipFill>
          <p:spPr>
            <a:xfrm>
              <a:off x="9804541" y="4149717"/>
              <a:ext cx="386107" cy="606450"/>
            </a:xfrm>
            <a:prstGeom prst="rect">
              <a:avLst/>
            </a:prstGeom>
          </p:spPr>
        </p:pic>
        <p:pic>
          <p:nvPicPr>
            <p:cNvPr id="22" name="Picture 21"/>
            <p:cNvPicPr>
              <a:picLocks noChangeAspect="1"/>
            </p:cNvPicPr>
            <p:nvPr/>
          </p:nvPicPr>
          <p:blipFill rotWithShape="1">
            <a:blip r:embed="rId10"/>
            <a:srcRect l="25354" r="25590"/>
            <a:stretch/>
          </p:blipFill>
          <p:spPr>
            <a:xfrm>
              <a:off x="9669280" y="4418854"/>
              <a:ext cx="208751" cy="600117"/>
            </a:xfrm>
            <a:prstGeom prst="rect">
              <a:avLst/>
            </a:prstGeom>
          </p:spPr>
        </p:pic>
        <p:pic>
          <p:nvPicPr>
            <p:cNvPr id="23" name="Picture 22"/>
            <p:cNvPicPr>
              <a:picLocks noChangeAspect="1"/>
            </p:cNvPicPr>
            <p:nvPr/>
          </p:nvPicPr>
          <p:blipFill>
            <a:blip r:embed="rId9"/>
            <a:stretch>
              <a:fillRect/>
            </a:stretch>
          </p:blipFill>
          <p:spPr>
            <a:xfrm>
              <a:off x="10740704" y="4149717"/>
              <a:ext cx="266255" cy="665637"/>
            </a:xfrm>
            <a:prstGeom prst="rect">
              <a:avLst/>
            </a:prstGeom>
          </p:spPr>
        </p:pic>
      </p:grpSp>
      <p:pic>
        <p:nvPicPr>
          <p:cNvPr id="24" name="Picture 23"/>
          <p:cNvPicPr>
            <a:picLocks noChangeAspect="1"/>
          </p:cNvPicPr>
          <p:nvPr/>
        </p:nvPicPr>
        <p:blipFill rotWithShape="1">
          <a:blip r:embed="rId14"/>
          <a:srcRect l="55264"/>
          <a:stretch/>
        </p:blipFill>
        <p:spPr>
          <a:xfrm>
            <a:off x="5503439" y="3539163"/>
            <a:ext cx="245732" cy="486636"/>
          </a:xfrm>
          <a:prstGeom prst="rect">
            <a:avLst/>
          </a:prstGeom>
        </p:spPr>
      </p:pic>
      <p:grpSp>
        <p:nvGrpSpPr>
          <p:cNvPr id="25" name="Group 24"/>
          <p:cNvGrpSpPr/>
          <p:nvPr/>
        </p:nvGrpSpPr>
        <p:grpSpPr>
          <a:xfrm>
            <a:off x="2549887" y="2957562"/>
            <a:ext cx="1540343" cy="912250"/>
            <a:chOff x="9303421" y="5381545"/>
            <a:chExt cx="1968588" cy="1165873"/>
          </a:xfrm>
        </p:grpSpPr>
        <p:pic>
          <p:nvPicPr>
            <p:cNvPr id="26" name="Picture 25"/>
            <p:cNvPicPr>
              <a:picLocks noChangeAspect="1"/>
            </p:cNvPicPr>
            <p:nvPr/>
          </p:nvPicPr>
          <p:blipFill>
            <a:blip r:embed="rId8"/>
            <a:stretch>
              <a:fillRect/>
            </a:stretch>
          </p:blipFill>
          <p:spPr>
            <a:xfrm>
              <a:off x="10252660" y="5929395"/>
              <a:ext cx="386107" cy="606450"/>
            </a:xfrm>
            <a:prstGeom prst="rect">
              <a:avLst/>
            </a:prstGeom>
          </p:spPr>
        </p:pic>
        <p:pic>
          <p:nvPicPr>
            <p:cNvPr id="27" name="Picture 26"/>
            <p:cNvPicPr>
              <a:picLocks noChangeAspect="1"/>
            </p:cNvPicPr>
            <p:nvPr/>
          </p:nvPicPr>
          <p:blipFill rotWithShape="1">
            <a:blip r:embed="rId10"/>
            <a:srcRect l="25354" r="25590"/>
            <a:stretch/>
          </p:blipFill>
          <p:spPr>
            <a:xfrm>
              <a:off x="10555997" y="5720188"/>
              <a:ext cx="208751" cy="600117"/>
            </a:xfrm>
            <a:prstGeom prst="rect">
              <a:avLst/>
            </a:prstGeom>
          </p:spPr>
        </p:pic>
        <p:pic>
          <p:nvPicPr>
            <p:cNvPr id="28" name="Picture 27"/>
            <p:cNvPicPr>
              <a:picLocks noChangeAspect="1"/>
            </p:cNvPicPr>
            <p:nvPr/>
          </p:nvPicPr>
          <p:blipFill rotWithShape="1">
            <a:blip r:embed="rId10"/>
            <a:srcRect l="25354" r="25590"/>
            <a:stretch/>
          </p:blipFill>
          <p:spPr>
            <a:xfrm>
              <a:off x="10076763" y="5935728"/>
              <a:ext cx="208751" cy="600117"/>
            </a:xfrm>
            <a:prstGeom prst="rect">
              <a:avLst/>
            </a:prstGeom>
          </p:spPr>
        </p:pic>
        <p:pic>
          <p:nvPicPr>
            <p:cNvPr id="29" name="Picture 28"/>
            <p:cNvPicPr>
              <a:picLocks noChangeAspect="1"/>
            </p:cNvPicPr>
            <p:nvPr/>
          </p:nvPicPr>
          <p:blipFill>
            <a:blip r:embed="rId8"/>
            <a:stretch>
              <a:fillRect/>
            </a:stretch>
          </p:blipFill>
          <p:spPr>
            <a:xfrm>
              <a:off x="10003576" y="5539398"/>
              <a:ext cx="355301" cy="558065"/>
            </a:xfrm>
            <a:prstGeom prst="rect">
              <a:avLst/>
            </a:prstGeom>
          </p:spPr>
        </p:pic>
        <p:pic>
          <p:nvPicPr>
            <p:cNvPr id="30" name="Picture 29"/>
            <p:cNvPicPr>
              <a:picLocks noChangeAspect="1"/>
            </p:cNvPicPr>
            <p:nvPr/>
          </p:nvPicPr>
          <p:blipFill rotWithShape="1">
            <a:blip r:embed="rId10"/>
            <a:srcRect l="25354" r="25590"/>
            <a:stretch/>
          </p:blipFill>
          <p:spPr>
            <a:xfrm>
              <a:off x="9540066" y="5632503"/>
              <a:ext cx="208751" cy="600117"/>
            </a:xfrm>
            <a:prstGeom prst="rect">
              <a:avLst/>
            </a:prstGeom>
          </p:spPr>
        </p:pic>
        <p:pic>
          <p:nvPicPr>
            <p:cNvPr id="31" name="Picture 30"/>
            <p:cNvPicPr>
              <a:picLocks noChangeAspect="1"/>
            </p:cNvPicPr>
            <p:nvPr/>
          </p:nvPicPr>
          <p:blipFill>
            <a:blip r:embed="rId8"/>
            <a:stretch>
              <a:fillRect/>
            </a:stretch>
          </p:blipFill>
          <p:spPr>
            <a:xfrm>
              <a:off x="9689528" y="5929395"/>
              <a:ext cx="386107" cy="606450"/>
            </a:xfrm>
            <a:prstGeom prst="rect">
              <a:avLst/>
            </a:prstGeom>
          </p:spPr>
        </p:pic>
        <p:pic>
          <p:nvPicPr>
            <p:cNvPr id="32" name="Picture 31"/>
            <p:cNvPicPr>
              <a:picLocks noChangeAspect="1"/>
            </p:cNvPicPr>
            <p:nvPr/>
          </p:nvPicPr>
          <p:blipFill rotWithShape="1">
            <a:blip r:embed="rId10"/>
            <a:srcRect l="25354" r="25590"/>
            <a:stretch/>
          </p:blipFill>
          <p:spPr>
            <a:xfrm>
              <a:off x="9795193" y="5420130"/>
              <a:ext cx="208751" cy="600117"/>
            </a:xfrm>
            <a:prstGeom prst="rect">
              <a:avLst/>
            </a:prstGeom>
          </p:spPr>
        </p:pic>
        <p:pic>
          <p:nvPicPr>
            <p:cNvPr id="33" name="Picture 32"/>
            <p:cNvPicPr>
              <a:picLocks noChangeAspect="1"/>
            </p:cNvPicPr>
            <p:nvPr/>
          </p:nvPicPr>
          <p:blipFill>
            <a:blip r:embed="rId8"/>
            <a:stretch>
              <a:fillRect/>
            </a:stretch>
          </p:blipFill>
          <p:spPr>
            <a:xfrm>
              <a:off x="10785121" y="5462182"/>
              <a:ext cx="355301" cy="558065"/>
            </a:xfrm>
            <a:prstGeom prst="rect">
              <a:avLst/>
            </a:prstGeom>
          </p:spPr>
        </p:pic>
        <p:pic>
          <p:nvPicPr>
            <p:cNvPr id="34" name="Picture 33"/>
            <p:cNvPicPr>
              <a:picLocks noChangeAspect="1"/>
            </p:cNvPicPr>
            <p:nvPr/>
          </p:nvPicPr>
          <p:blipFill rotWithShape="1">
            <a:blip r:embed="rId10"/>
            <a:srcRect l="25354" r="25590"/>
            <a:stretch/>
          </p:blipFill>
          <p:spPr>
            <a:xfrm>
              <a:off x="10362133" y="5381545"/>
              <a:ext cx="208751" cy="600117"/>
            </a:xfrm>
            <a:prstGeom prst="rect">
              <a:avLst/>
            </a:prstGeom>
          </p:spPr>
        </p:pic>
        <p:pic>
          <p:nvPicPr>
            <p:cNvPr id="35" name="Picture 34"/>
            <p:cNvPicPr>
              <a:picLocks noChangeAspect="1"/>
            </p:cNvPicPr>
            <p:nvPr/>
          </p:nvPicPr>
          <p:blipFill>
            <a:blip r:embed="rId8"/>
            <a:stretch>
              <a:fillRect/>
            </a:stretch>
          </p:blipFill>
          <p:spPr>
            <a:xfrm>
              <a:off x="9303421" y="5881010"/>
              <a:ext cx="386107" cy="606450"/>
            </a:xfrm>
            <a:prstGeom prst="rect">
              <a:avLst/>
            </a:prstGeom>
          </p:spPr>
        </p:pic>
        <p:pic>
          <p:nvPicPr>
            <p:cNvPr id="36" name="Picture 35"/>
            <p:cNvPicPr>
              <a:picLocks noChangeAspect="1"/>
            </p:cNvPicPr>
            <p:nvPr/>
          </p:nvPicPr>
          <p:blipFill>
            <a:blip r:embed="rId8"/>
            <a:stretch>
              <a:fillRect/>
            </a:stretch>
          </p:blipFill>
          <p:spPr>
            <a:xfrm>
              <a:off x="10731829" y="5940968"/>
              <a:ext cx="386107" cy="606450"/>
            </a:xfrm>
            <a:prstGeom prst="rect">
              <a:avLst/>
            </a:prstGeom>
          </p:spPr>
        </p:pic>
        <p:pic>
          <p:nvPicPr>
            <p:cNvPr id="37" name="Picture 36"/>
            <p:cNvPicPr>
              <a:picLocks noChangeAspect="1"/>
            </p:cNvPicPr>
            <p:nvPr/>
          </p:nvPicPr>
          <p:blipFill rotWithShape="1">
            <a:blip r:embed="rId10"/>
            <a:srcRect l="25354" r="25590"/>
            <a:stretch/>
          </p:blipFill>
          <p:spPr>
            <a:xfrm>
              <a:off x="11063258" y="5727651"/>
              <a:ext cx="208751" cy="600117"/>
            </a:xfrm>
            <a:prstGeom prst="rect">
              <a:avLst/>
            </a:prstGeom>
          </p:spPr>
        </p:pic>
      </p:grpSp>
      <p:sp>
        <p:nvSpPr>
          <p:cNvPr id="38" name="TextBox 37"/>
          <p:cNvSpPr txBox="1"/>
          <p:nvPr/>
        </p:nvSpPr>
        <p:spPr>
          <a:xfrm>
            <a:off x="1479898" y="280789"/>
            <a:ext cx="9179466" cy="646331"/>
          </a:xfrm>
          <a:prstGeom prst="rect">
            <a:avLst/>
          </a:prstGeom>
          <a:noFill/>
        </p:spPr>
        <p:txBody>
          <a:bodyPr wrap="none" rtlCol="0">
            <a:spAutoFit/>
          </a:bodyPr>
          <a:lstStyle/>
          <a:p>
            <a:r>
              <a:rPr lang="en-US" sz="3600" dirty="0"/>
              <a:t>Beta diversity: difference between communities</a:t>
            </a:r>
          </a:p>
        </p:txBody>
      </p:sp>
      <p:pic>
        <p:nvPicPr>
          <p:cNvPr id="39" name="Picture 38" descr="dc7o5aXqi.jpe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89615" y="1259263"/>
            <a:ext cx="2606604" cy="5213207"/>
          </a:xfrm>
          <a:prstGeom prst="rect">
            <a:avLst/>
          </a:prstGeom>
          <a:solidFill>
            <a:srgbClr val="FFFFFF"/>
          </a:solidFill>
        </p:spPr>
      </p:pic>
      <p:sp>
        <p:nvSpPr>
          <p:cNvPr id="40" name="Oval 39"/>
          <p:cNvSpPr/>
          <p:nvPr/>
        </p:nvSpPr>
        <p:spPr>
          <a:xfrm>
            <a:off x="7847346" y="2692051"/>
            <a:ext cx="2065498" cy="1398750"/>
          </a:xfrm>
          <a:prstGeom prst="ellipse">
            <a:avLst/>
          </a:prstGeom>
          <a:solidFill>
            <a:srgbClr val="FFFFFF"/>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grpSp>
        <p:nvGrpSpPr>
          <p:cNvPr id="41" name="Group 40"/>
          <p:cNvGrpSpPr/>
          <p:nvPr/>
        </p:nvGrpSpPr>
        <p:grpSpPr>
          <a:xfrm>
            <a:off x="7973968" y="2861706"/>
            <a:ext cx="1822503" cy="1096805"/>
            <a:chOff x="9144000" y="4106612"/>
            <a:chExt cx="2260525" cy="1360412"/>
          </a:xfrm>
        </p:grpSpPr>
        <p:pic>
          <p:nvPicPr>
            <p:cNvPr id="42" name="Picture 41"/>
            <p:cNvPicPr>
              <a:picLocks noChangeAspect="1"/>
            </p:cNvPicPr>
            <p:nvPr/>
          </p:nvPicPr>
          <p:blipFill>
            <a:blip r:embed="rId7"/>
            <a:stretch>
              <a:fillRect/>
            </a:stretch>
          </p:blipFill>
          <p:spPr>
            <a:xfrm>
              <a:off x="9737024" y="4611805"/>
              <a:ext cx="568356" cy="503525"/>
            </a:xfrm>
            <a:prstGeom prst="rect">
              <a:avLst/>
            </a:prstGeom>
          </p:spPr>
        </p:pic>
        <p:pic>
          <p:nvPicPr>
            <p:cNvPr id="43" name="Picture 42"/>
            <p:cNvPicPr>
              <a:picLocks noChangeAspect="1"/>
            </p:cNvPicPr>
            <p:nvPr/>
          </p:nvPicPr>
          <p:blipFill>
            <a:blip r:embed="rId8"/>
            <a:stretch>
              <a:fillRect/>
            </a:stretch>
          </p:blipFill>
          <p:spPr>
            <a:xfrm>
              <a:off x="10800422" y="4779526"/>
              <a:ext cx="386107" cy="606450"/>
            </a:xfrm>
            <a:prstGeom prst="rect">
              <a:avLst/>
            </a:prstGeom>
          </p:spPr>
        </p:pic>
        <p:pic>
          <p:nvPicPr>
            <p:cNvPr id="44" name="Picture 43"/>
            <p:cNvPicPr>
              <a:picLocks noChangeAspect="1"/>
            </p:cNvPicPr>
            <p:nvPr/>
          </p:nvPicPr>
          <p:blipFill>
            <a:blip r:embed="rId9"/>
            <a:stretch>
              <a:fillRect/>
            </a:stretch>
          </p:blipFill>
          <p:spPr>
            <a:xfrm>
              <a:off x="10235928" y="4568961"/>
              <a:ext cx="266255" cy="665637"/>
            </a:xfrm>
            <a:prstGeom prst="rect">
              <a:avLst/>
            </a:prstGeom>
          </p:spPr>
        </p:pic>
        <p:pic>
          <p:nvPicPr>
            <p:cNvPr id="45" name="Picture 44"/>
            <p:cNvPicPr>
              <a:picLocks noChangeAspect="1"/>
            </p:cNvPicPr>
            <p:nvPr/>
          </p:nvPicPr>
          <p:blipFill rotWithShape="1">
            <a:blip r:embed="rId10"/>
            <a:srcRect l="25354" r="25590"/>
            <a:stretch/>
          </p:blipFill>
          <p:spPr>
            <a:xfrm>
              <a:off x="11195774" y="4413643"/>
              <a:ext cx="208751" cy="600117"/>
            </a:xfrm>
            <a:prstGeom prst="rect">
              <a:avLst/>
            </a:prstGeom>
          </p:spPr>
        </p:pic>
        <p:pic>
          <p:nvPicPr>
            <p:cNvPr id="46" name="Picture 45"/>
            <p:cNvPicPr>
              <a:picLocks noChangeAspect="1"/>
            </p:cNvPicPr>
            <p:nvPr/>
          </p:nvPicPr>
          <p:blipFill>
            <a:blip r:embed="rId11"/>
            <a:stretch>
              <a:fillRect/>
            </a:stretch>
          </p:blipFill>
          <p:spPr>
            <a:xfrm>
              <a:off x="10224358" y="4106612"/>
              <a:ext cx="379616" cy="505193"/>
            </a:xfrm>
            <a:prstGeom prst="rect">
              <a:avLst/>
            </a:prstGeom>
          </p:spPr>
        </p:pic>
        <p:pic>
          <p:nvPicPr>
            <p:cNvPr id="47" name="Picture 46"/>
            <p:cNvPicPr>
              <a:picLocks noChangeAspect="1"/>
            </p:cNvPicPr>
            <p:nvPr/>
          </p:nvPicPr>
          <p:blipFill rotWithShape="1">
            <a:blip r:embed="rId12"/>
            <a:srcRect l="8255" t="2869" r="8821" b="3628"/>
            <a:stretch/>
          </p:blipFill>
          <p:spPr>
            <a:xfrm>
              <a:off x="10930650" y="4311746"/>
              <a:ext cx="277548" cy="600117"/>
            </a:xfrm>
            <a:prstGeom prst="rect">
              <a:avLst/>
            </a:prstGeom>
          </p:spPr>
        </p:pic>
        <p:pic>
          <p:nvPicPr>
            <p:cNvPr id="48" name="Picture 47"/>
            <p:cNvPicPr>
              <a:picLocks noChangeAspect="1"/>
            </p:cNvPicPr>
            <p:nvPr/>
          </p:nvPicPr>
          <p:blipFill>
            <a:blip r:embed="rId13"/>
            <a:stretch>
              <a:fillRect/>
            </a:stretch>
          </p:blipFill>
          <p:spPr>
            <a:xfrm>
              <a:off x="9144000" y="4511652"/>
              <a:ext cx="518646" cy="535747"/>
            </a:xfrm>
            <a:prstGeom prst="rect">
              <a:avLst/>
            </a:prstGeom>
          </p:spPr>
        </p:pic>
        <p:pic>
          <p:nvPicPr>
            <p:cNvPr id="49" name="Picture 48"/>
            <p:cNvPicPr>
              <a:picLocks noChangeAspect="1"/>
            </p:cNvPicPr>
            <p:nvPr/>
          </p:nvPicPr>
          <p:blipFill rotWithShape="1">
            <a:blip r:embed="rId10"/>
            <a:srcRect l="25354" r="25590"/>
            <a:stretch/>
          </p:blipFill>
          <p:spPr>
            <a:xfrm>
              <a:off x="10613201" y="4779526"/>
              <a:ext cx="208751" cy="600117"/>
            </a:xfrm>
            <a:prstGeom prst="rect">
              <a:avLst/>
            </a:prstGeom>
          </p:spPr>
        </p:pic>
        <p:pic>
          <p:nvPicPr>
            <p:cNvPr id="50" name="Picture 49"/>
            <p:cNvPicPr>
              <a:picLocks noChangeAspect="1"/>
            </p:cNvPicPr>
            <p:nvPr/>
          </p:nvPicPr>
          <p:blipFill>
            <a:blip r:embed="rId8"/>
            <a:stretch>
              <a:fillRect/>
            </a:stretch>
          </p:blipFill>
          <p:spPr>
            <a:xfrm>
              <a:off x="10490844" y="4383425"/>
              <a:ext cx="355301" cy="558065"/>
            </a:xfrm>
            <a:prstGeom prst="rect">
              <a:avLst/>
            </a:prstGeom>
          </p:spPr>
        </p:pic>
        <p:pic>
          <p:nvPicPr>
            <p:cNvPr id="51" name="Picture 50"/>
            <p:cNvPicPr>
              <a:picLocks noChangeAspect="1"/>
            </p:cNvPicPr>
            <p:nvPr/>
          </p:nvPicPr>
          <p:blipFill rotWithShape="1">
            <a:blip r:embed="rId10"/>
            <a:srcRect l="25354" r="25590"/>
            <a:stretch/>
          </p:blipFill>
          <p:spPr>
            <a:xfrm>
              <a:off x="10459490" y="4866907"/>
              <a:ext cx="208751" cy="600117"/>
            </a:xfrm>
            <a:prstGeom prst="rect">
              <a:avLst/>
            </a:prstGeom>
          </p:spPr>
        </p:pic>
        <p:pic>
          <p:nvPicPr>
            <p:cNvPr id="52" name="Picture 51"/>
            <p:cNvPicPr>
              <a:picLocks noChangeAspect="1"/>
            </p:cNvPicPr>
            <p:nvPr/>
          </p:nvPicPr>
          <p:blipFill rotWithShape="1">
            <a:blip r:embed="rId14"/>
            <a:srcRect l="55264"/>
            <a:stretch/>
          </p:blipFill>
          <p:spPr>
            <a:xfrm>
              <a:off x="10067782" y="4933506"/>
              <a:ext cx="245732" cy="486636"/>
            </a:xfrm>
            <a:prstGeom prst="rect">
              <a:avLst/>
            </a:prstGeom>
          </p:spPr>
        </p:pic>
        <p:pic>
          <p:nvPicPr>
            <p:cNvPr id="53" name="Picture 52"/>
            <p:cNvPicPr>
              <a:picLocks noChangeAspect="1"/>
            </p:cNvPicPr>
            <p:nvPr/>
          </p:nvPicPr>
          <p:blipFill>
            <a:blip r:embed="rId8"/>
            <a:stretch>
              <a:fillRect/>
            </a:stretch>
          </p:blipFill>
          <p:spPr>
            <a:xfrm>
              <a:off x="9804541" y="4149717"/>
              <a:ext cx="386107" cy="606450"/>
            </a:xfrm>
            <a:prstGeom prst="rect">
              <a:avLst/>
            </a:prstGeom>
          </p:spPr>
        </p:pic>
        <p:pic>
          <p:nvPicPr>
            <p:cNvPr id="54" name="Picture 53"/>
            <p:cNvPicPr>
              <a:picLocks noChangeAspect="1"/>
            </p:cNvPicPr>
            <p:nvPr/>
          </p:nvPicPr>
          <p:blipFill rotWithShape="1">
            <a:blip r:embed="rId10"/>
            <a:srcRect l="25354" r="25590"/>
            <a:stretch/>
          </p:blipFill>
          <p:spPr>
            <a:xfrm>
              <a:off x="9669280" y="4418854"/>
              <a:ext cx="208751" cy="600117"/>
            </a:xfrm>
            <a:prstGeom prst="rect">
              <a:avLst/>
            </a:prstGeom>
          </p:spPr>
        </p:pic>
        <p:pic>
          <p:nvPicPr>
            <p:cNvPr id="55" name="Picture 54"/>
            <p:cNvPicPr>
              <a:picLocks noChangeAspect="1"/>
            </p:cNvPicPr>
            <p:nvPr/>
          </p:nvPicPr>
          <p:blipFill>
            <a:blip r:embed="rId9"/>
            <a:stretch>
              <a:fillRect/>
            </a:stretch>
          </p:blipFill>
          <p:spPr>
            <a:xfrm>
              <a:off x="10740704" y="4149717"/>
              <a:ext cx="266255" cy="665637"/>
            </a:xfrm>
            <a:prstGeom prst="rect">
              <a:avLst/>
            </a:prstGeom>
          </p:spPr>
        </p:pic>
      </p:grpSp>
      <p:pic>
        <p:nvPicPr>
          <p:cNvPr id="56" name="Picture 55"/>
          <p:cNvPicPr>
            <a:picLocks noChangeAspect="1"/>
          </p:cNvPicPr>
          <p:nvPr/>
        </p:nvPicPr>
        <p:blipFill rotWithShape="1">
          <a:blip r:embed="rId14"/>
          <a:srcRect l="55264"/>
          <a:stretch/>
        </p:blipFill>
        <p:spPr>
          <a:xfrm>
            <a:off x="9014454" y="3437141"/>
            <a:ext cx="245732" cy="486636"/>
          </a:xfrm>
          <a:prstGeom prst="rect">
            <a:avLst/>
          </a:prstGeom>
        </p:spPr>
      </p:pic>
      <p:pic>
        <p:nvPicPr>
          <p:cNvPr id="57" name="Picture 56"/>
          <p:cNvPicPr>
            <a:picLocks noChangeAspect="1"/>
          </p:cNvPicPr>
          <p:nvPr/>
        </p:nvPicPr>
        <p:blipFill>
          <a:blip r:embed="rId7"/>
          <a:stretch>
            <a:fillRect/>
          </a:stretch>
        </p:blipFill>
        <p:spPr>
          <a:xfrm>
            <a:off x="8224488" y="3558902"/>
            <a:ext cx="384014" cy="340210"/>
          </a:xfrm>
          <a:prstGeom prst="rect">
            <a:avLst/>
          </a:prstGeom>
        </p:spPr>
      </p:pic>
    </p:spTree>
    <p:extLst>
      <p:ext uri="{BB962C8B-B14F-4D97-AF65-F5344CB8AC3E}">
        <p14:creationId xmlns:p14="http://schemas.microsoft.com/office/powerpoint/2010/main" val="1883248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c7o5aXqi.jpe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75748" y="1286304"/>
            <a:ext cx="2606604" cy="5213207"/>
          </a:xfrm>
          <a:prstGeom prst="rect">
            <a:avLst/>
          </a:prstGeom>
        </p:spPr>
      </p:pic>
      <p:sp>
        <p:nvSpPr>
          <p:cNvPr id="3" name="Oval 2"/>
          <p:cNvSpPr/>
          <p:nvPr/>
        </p:nvSpPr>
        <p:spPr>
          <a:xfrm>
            <a:off x="2294508" y="2719092"/>
            <a:ext cx="2065498" cy="1398750"/>
          </a:xfrm>
          <a:prstGeom prst="ellipse">
            <a:avLst/>
          </a:prstGeom>
          <a:solidFill>
            <a:srgbClr val="FFFFFF"/>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pic>
        <p:nvPicPr>
          <p:cNvPr id="4" name="Picture 3" descr="dc7o5aXqi.jpe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70174" y="1286304"/>
            <a:ext cx="2606604" cy="5213207"/>
          </a:xfrm>
          <a:prstGeom prst="rect">
            <a:avLst/>
          </a:prstGeom>
          <a:solidFill>
            <a:srgbClr val="FFFFFF"/>
          </a:solidFill>
        </p:spPr>
      </p:pic>
      <p:sp>
        <p:nvSpPr>
          <p:cNvPr id="5" name="Oval 4"/>
          <p:cNvSpPr/>
          <p:nvPr/>
        </p:nvSpPr>
        <p:spPr>
          <a:xfrm>
            <a:off x="5027905" y="2719092"/>
            <a:ext cx="2065498" cy="1398750"/>
          </a:xfrm>
          <a:prstGeom prst="ellipse">
            <a:avLst/>
          </a:prstGeom>
          <a:solidFill>
            <a:srgbClr val="FFFFFF"/>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pic>
        <p:nvPicPr>
          <p:cNvPr id="6" name="Picture 5"/>
          <p:cNvPicPr>
            <a:picLocks noChangeAspect="1"/>
          </p:cNvPicPr>
          <p:nvPr/>
        </p:nvPicPr>
        <p:blipFill>
          <a:blip r:embed="rId4"/>
          <a:stretch>
            <a:fillRect/>
          </a:stretch>
        </p:blipFill>
        <p:spPr>
          <a:xfrm>
            <a:off x="13866726" y="1532398"/>
            <a:ext cx="415825" cy="415825"/>
          </a:xfrm>
          <a:prstGeom prst="rect">
            <a:avLst/>
          </a:prstGeom>
        </p:spPr>
      </p:pic>
      <p:pic>
        <p:nvPicPr>
          <p:cNvPr id="7" name="Picture 6"/>
          <p:cNvPicPr>
            <a:picLocks noChangeAspect="1"/>
          </p:cNvPicPr>
          <p:nvPr/>
        </p:nvPicPr>
        <p:blipFill>
          <a:blip r:embed="rId5"/>
          <a:stretch>
            <a:fillRect/>
          </a:stretch>
        </p:blipFill>
        <p:spPr>
          <a:xfrm>
            <a:off x="13630842" y="1762494"/>
            <a:ext cx="318842" cy="318842"/>
          </a:xfrm>
          <a:prstGeom prst="rect">
            <a:avLst/>
          </a:prstGeom>
        </p:spPr>
      </p:pic>
      <p:pic>
        <p:nvPicPr>
          <p:cNvPr id="8" name="Picture 7"/>
          <p:cNvPicPr>
            <a:picLocks noChangeAspect="1"/>
          </p:cNvPicPr>
          <p:nvPr/>
        </p:nvPicPr>
        <p:blipFill rotWithShape="1">
          <a:blip r:embed="rId6"/>
          <a:srcRect l="49874" t="27922" r="16021" b="7918"/>
          <a:stretch/>
        </p:blipFill>
        <p:spPr>
          <a:xfrm flipH="1">
            <a:off x="13677281" y="1237552"/>
            <a:ext cx="201062" cy="378258"/>
          </a:xfrm>
          <a:prstGeom prst="rect">
            <a:avLst/>
          </a:prstGeom>
        </p:spPr>
      </p:pic>
      <p:grpSp>
        <p:nvGrpSpPr>
          <p:cNvPr id="9" name="Group 8"/>
          <p:cNvGrpSpPr/>
          <p:nvPr/>
        </p:nvGrpSpPr>
        <p:grpSpPr>
          <a:xfrm>
            <a:off x="5118190" y="2865550"/>
            <a:ext cx="1858840" cy="1118673"/>
            <a:chOff x="9144000" y="4106612"/>
            <a:chExt cx="2260525" cy="1360412"/>
          </a:xfrm>
        </p:grpSpPr>
        <p:pic>
          <p:nvPicPr>
            <p:cNvPr id="10" name="Picture 9"/>
            <p:cNvPicPr>
              <a:picLocks noChangeAspect="1"/>
            </p:cNvPicPr>
            <p:nvPr/>
          </p:nvPicPr>
          <p:blipFill>
            <a:blip r:embed="rId7"/>
            <a:stretch>
              <a:fillRect/>
            </a:stretch>
          </p:blipFill>
          <p:spPr>
            <a:xfrm>
              <a:off x="9737024" y="4611805"/>
              <a:ext cx="568356" cy="503525"/>
            </a:xfrm>
            <a:prstGeom prst="rect">
              <a:avLst/>
            </a:prstGeom>
          </p:spPr>
        </p:pic>
        <p:pic>
          <p:nvPicPr>
            <p:cNvPr id="11" name="Picture 10"/>
            <p:cNvPicPr>
              <a:picLocks noChangeAspect="1"/>
            </p:cNvPicPr>
            <p:nvPr/>
          </p:nvPicPr>
          <p:blipFill>
            <a:blip r:embed="rId8"/>
            <a:stretch>
              <a:fillRect/>
            </a:stretch>
          </p:blipFill>
          <p:spPr>
            <a:xfrm>
              <a:off x="10800422" y="4779526"/>
              <a:ext cx="386107" cy="606450"/>
            </a:xfrm>
            <a:prstGeom prst="rect">
              <a:avLst/>
            </a:prstGeom>
          </p:spPr>
        </p:pic>
        <p:pic>
          <p:nvPicPr>
            <p:cNvPr id="12" name="Picture 11"/>
            <p:cNvPicPr>
              <a:picLocks noChangeAspect="1"/>
            </p:cNvPicPr>
            <p:nvPr/>
          </p:nvPicPr>
          <p:blipFill>
            <a:blip r:embed="rId9"/>
            <a:stretch>
              <a:fillRect/>
            </a:stretch>
          </p:blipFill>
          <p:spPr>
            <a:xfrm>
              <a:off x="10235928" y="4568961"/>
              <a:ext cx="266255" cy="665637"/>
            </a:xfrm>
            <a:prstGeom prst="rect">
              <a:avLst/>
            </a:prstGeom>
          </p:spPr>
        </p:pic>
        <p:pic>
          <p:nvPicPr>
            <p:cNvPr id="13" name="Picture 12"/>
            <p:cNvPicPr>
              <a:picLocks noChangeAspect="1"/>
            </p:cNvPicPr>
            <p:nvPr/>
          </p:nvPicPr>
          <p:blipFill rotWithShape="1">
            <a:blip r:embed="rId10"/>
            <a:srcRect l="25354" r="25590"/>
            <a:stretch/>
          </p:blipFill>
          <p:spPr>
            <a:xfrm>
              <a:off x="11195774" y="4413643"/>
              <a:ext cx="208751" cy="600117"/>
            </a:xfrm>
            <a:prstGeom prst="rect">
              <a:avLst/>
            </a:prstGeom>
          </p:spPr>
        </p:pic>
        <p:pic>
          <p:nvPicPr>
            <p:cNvPr id="14" name="Picture 13"/>
            <p:cNvPicPr>
              <a:picLocks noChangeAspect="1"/>
            </p:cNvPicPr>
            <p:nvPr/>
          </p:nvPicPr>
          <p:blipFill>
            <a:blip r:embed="rId11"/>
            <a:stretch>
              <a:fillRect/>
            </a:stretch>
          </p:blipFill>
          <p:spPr>
            <a:xfrm>
              <a:off x="10224358" y="4106612"/>
              <a:ext cx="379616" cy="505193"/>
            </a:xfrm>
            <a:prstGeom prst="rect">
              <a:avLst/>
            </a:prstGeom>
          </p:spPr>
        </p:pic>
        <p:pic>
          <p:nvPicPr>
            <p:cNvPr id="15" name="Picture 14"/>
            <p:cNvPicPr>
              <a:picLocks noChangeAspect="1"/>
            </p:cNvPicPr>
            <p:nvPr/>
          </p:nvPicPr>
          <p:blipFill rotWithShape="1">
            <a:blip r:embed="rId12"/>
            <a:srcRect l="8255" t="2869" r="8821" b="3628"/>
            <a:stretch/>
          </p:blipFill>
          <p:spPr>
            <a:xfrm>
              <a:off x="10930650" y="4311746"/>
              <a:ext cx="277548" cy="600117"/>
            </a:xfrm>
            <a:prstGeom prst="rect">
              <a:avLst/>
            </a:prstGeom>
          </p:spPr>
        </p:pic>
        <p:pic>
          <p:nvPicPr>
            <p:cNvPr id="16" name="Picture 15"/>
            <p:cNvPicPr>
              <a:picLocks noChangeAspect="1"/>
            </p:cNvPicPr>
            <p:nvPr/>
          </p:nvPicPr>
          <p:blipFill>
            <a:blip r:embed="rId13"/>
            <a:stretch>
              <a:fillRect/>
            </a:stretch>
          </p:blipFill>
          <p:spPr>
            <a:xfrm>
              <a:off x="9144000" y="4511652"/>
              <a:ext cx="518646" cy="535747"/>
            </a:xfrm>
            <a:prstGeom prst="rect">
              <a:avLst/>
            </a:prstGeom>
          </p:spPr>
        </p:pic>
        <p:pic>
          <p:nvPicPr>
            <p:cNvPr id="17" name="Picture 16"/>
            <p:cNvPicPr>
              <a:picLocks noChangeAspect="1"/>
            </p:cNvPicPr>
            <p:nvPr/>
          </p:nvPicPr>
          <p:blipFill rotWithShape="1">
            <a:blip r:embed="rId10"/>
            <a:srcRect l="25354" r="25590"/>
            <a:stretch/>
          </p:blipFill>
          <p:spPr>
            <a:xfrm>
              <a:off x="10613201" y="4779526"/>
              <a:ext cx="208751" cy="600117"/>
            </a:xfrm>
            <a:prstGeom prst="rect">
              <a:avLst/>
            </a:prstGeom>
          </p:spPr>
        </p:pic>
        <p:pic>
          <p:nvPicPr>
            <p:cNvPr id="18" name="Picture 17"/>
            <p:cNvPicPr>
              <a:picLocks noChangeAspect="1"/>
            </p:cNvPicPr>
            <p:nvPr/>
          </p:nvPicPr>
          <p:blipFill>
            <a:blip r:embed="rId8"/>
            <a:stretch>
              <a:fillRect/>
            </a:stretch>
          </p:blipFill>
          <p:spPr>
            <a:xfrm>
              <a:off x="10490844" y="4383425"/>
              <a:ext cx="355301" cy="558065"/>
            </a:xfrm>
            <a:prstGeom prst="rect">
              <a:avLst/>
            </a:prstGeom>
          </p:spPr>
        </p:pic>
        <p:pic>
          <p:nvPicPr>
            <p:cNvPr id="19" name="Picture 18"/>
            <p:cNvPicPr>
              <a:picLocks noChangeAspect="1"/>
            </p:cNvPicPr>
            <p:nvPr/>
          </p:nvPicPr>
          <p:blipFill rotWithShape="1">
            <a:blip r:embed="rId10"/>
            <a:srcRect l="25354" r="25590"/>
            <a:stretch/>
          </p:blipFill>
          <p:spPr>
            <a:xfrm>
              <a:off x="10459490" y="4866907"/>
              <a:ext cx="208751" cy="600117"/>
            </a:xfrm>
            <a:prstGeom prst="rect">
              <a:avLst/>
            </a:prstGeom>
          </p:spPr>
        </p:pic>
        <p:pic>
          <p:nvPicPr>
            <p:cNvPr id="20" name="Picture 19"/>
            <p:cNvPicPr>
              <a:picLocks noChangeAspect="1"/>
            </p:cNvPicPr>
            <p:nvPr/>
          </p:nvPicPr>
          <p:blipFill rotWithShape="1">
            <a:blip r:embed="rId14"/>
            <a:srcRect l="55264"/>
            <a:stretch/>
          </p:blipFill>
          <p:spPr>
            <a:xfrm>
              <a:off x="10067782" y="4933506"/>
              <a:ext cx="245732" cy="486636"/>
            </a:xfrm>
            <a:prstGeom prst="rect">
              <a:avLst/>
            </a:prstGeom>
          </p:spPr>
        </p:pic>
        <p:pic>
          <p:nvPicPr>
            <p:cNvPr id="21" name="Picture 20"/>
            <p:cNvPicPr>
              <a:picLocks noChangeAspect="1"/>
            </p:cNvPicPr>
            <p:nvPr/>
          </p:nvPicPr>
          <p:blipFill>
            <a:blip r:embed="rId8"/>
            <a:stretch>
              <a:fillRect/>
            </a:stretch>
          </p:blipFill>
          <p:spPr>
            <a:xfrm>
              <a:off x="9804541" y="4149717"/>
              <a:ext cx="386107" cy="606450"/>
            </a:xfrm>
            <a:prstGeom prst="rect">
              <a:avLst/>
            </a:prstGeom>
          </p:spPr>
        </p:pic>
        <p:pic>
          <p:nvPicPr>
            <p:cNvPr id="22" name="Picture 21"/>
            <p:cNvPicPr>
              <a:picLocks noChangeAspect="1"/>
            </p:cNvPicPr>
            <p:nvPr/>
          </p:nvPicPr>
          <p:blipFill rotWithShape="1">
            <a:blip r:embed="rId10"/>
            <a:srcRect l="25354" r="25590"/>
            <a:stretch/>
          </p:blipFill>
          <p:spPr>
            <a:xfrm>
              <a:off x="9669280" y="4418854"/>
              <a:ext cx="208751" cy="600117"/>
            </a:xfrm>
            <a:prstGeom prst="rect">
              <a:avLst/>
            </a:prstGeom>
          </p:spPr>
        </p:pic>
        <p:pic>
          <p:nvPicPr>
            <p:cNvPr id="23" name="Picture 22"/>
            <p:cNvPicPr>
              <a:picLocks noChangeAspect="1"/>
            </p:cNvPicPr>
            <p:nvPr/>
          </p:nvPicPr>
          <p:blipFill>
            <a:blip r:embed="rId9"/>
            <a:stretch>
              <a:fillRect/>
            </a:stretch>
          </p:blipFill>
          <p:spPr>
            <a:xfrm>
              <a:off x="10740704" y="4149717"/>
              <a:ext cx="266255" cy="665637"/>
            </a:xfrm>
            <a:prstGeom prst="rect">
              <a:avLst/>
            </a:prstGeom>
          </p:spPr>
        </p:pic>
      </p:grpSp>
      <p:pic>
        <p:nvPicPr>
          <p:cNvPr id="24" name="Picture 23"/>
          <p:cNvPicPr>
            <a:picLocks noChangeAspect="1"/>
          </p:cNvPicPr>
          <p:nvPr/>
        </p:nvPicPr>
        <p:blipFill rotWithShape="1">
          <a:blip r:embed="rId14"/>
          <a:srcRect l="55264"/>
          <a:stretch/>
        </p:blipFill>
        <p:spPr>
          <a:xfrm>
            <a:off x="5503439" y="3539163"/>
            <a:ext cx="245732" cy="486636"/>
          </a:xfrm>
          <a:prstGeom prst="rect">
            <a:avLst/>
          </a:prstGeom>
        </p:spPr>
      </p:pic>
      <p:grpSp>
        <p:nvGrpSpPr>
          <p:cNvPr id="25" name="Group 24"/>
          <p:cNvGrpSpPr/>
          <p:nvPr/>
        </p:nvGrpSpPr>
        <p:grpSpPr>
          <a:xfrm>
            <a:off x="2549887" y="2957562"/>
            <a:ext cx="1540343" cy="912250"/>
            <a:chOff x="9303421" y="5381545"/>
            <a:chExt cx="1968588" cy="1165873"/>
          </a:xfrm>
        </p:grpSpPr>
        <p:pic>
          <p:nvPicPr>
            <p:cNvPr id="26" name="Picture 25"/>
            <p:cNvPicPr>
              <a:picLocks noChangeAspect="1"/>
            </p:cNvPicPr>
            <p:nvPr/>
          </p:nvPicPr>
          <p:blipFill>
            <a:blip r:embed="rId8"/>
            <a:stretch>
              <a:fillRect/>
            </a:stretch>
          </p:blipFill>
          <p:spPr>
            <a:xfrm>
              <a:off x="10252660" y="5929395"/>
              <a:ext cx="386107" cy="606450"/>
            </a:xfrm>
            <a:prstGeom prst="rect">
              <a:avLst/>
            </a:prstGeom>
          </p:spPr>
        </p:pic>
        <p:pic>
          <p:nvPicPr>
            <p:cNvPr id="27" name="Picture 26"/>
            <p:cNvPicPr>
              <a:picLocks noChangeAspect="1"/>
            </p:cNvPicPr>
            <p:nvPr/>
          </p:nvPicPr>
          <p:blipFill rotWithShape="1">
            <a:blip r:embed="rId10"/>
            <a:srcRect l="25354" r="25590"/>
            <a:stretch/>
          </p:blipFill>
          <p:spPr>
            <a:xfrm>
              <a:off x="10555997" y="5720188"/>
              <a:ext cx="208751" cy="600117"/>
            </a:xfrm>
            <a:prstGeom prst="rect">
              <a:avLst/>
            </a:prstGeom>
          </p:spPr>
        </p:pic>
        <p:pic>
          <p:nvPicPr>
            <p:cNvPr id="28" name="Picture 27"/>
            <p:cNvPicPr>
              <a:picLocks noChangeAspect="1"/>
            </p:cNvPicPr>
            <p:nvPr/>
          </p:nvPicPr>
          <p:blipFill rotWithShape="1">
            <a:blip r:embed="rId10"/>
            <a:srcRect l="25354" r="25590"/>
            <a:stretch/>
          </p:blipFill>
          <p:spPr>
            <a:xfrm>
              <a:off x="10076763" y="5935728"/>
              <a:ext cx="208751" cy="600117"/>
            </a:xfrm>
            <a:prstGeom prst="rect">
              <a:avLst/>
            </a:prstGeom>
          </p:spPr>
        </p:pic>
        <p:pic>
          <p:nvPicPr>
            <p:cNvPr id="29" name="Picture 28"/>
            <p:cNvPicPr>
              <a:picLocks noChangeAspect="1"/>
            </p:cNvPicPr>
            <p:nvPr/>
          </p:nvPicPr>
          <p:blipFill>
            <a:blip r:embed="rId8"/>
            <a:stretch>
              <a:fillRect/>
            </a:stretch>
          </p:blipFill>
          <p:spPr>
            <a:xfrm>
              <a:off x="10003576" y="5539398"/>
              <a:ext cx="355301" cy="558065"/>
            </a:xfrm>
            <a:prstGeom prst="rect">
              <a:avLst/>
            </a:prstGeom>
          </p:spPr>
        </p:pic>
        <p:pic>
          <p:nvPicPr>
            <p:cNvPr id="30" name="Picture 29"/>
            <p:cNvPicPr>
              <a:picLocks noChangeAspect="1"/>
            </p:cNvPicPr>
            <p:nvPr/>
          </p:nvPicPr>
          <p:blipFill rotWithShape="1">
            <a:blip r:embed="rId10"/>
            <a:srcRect l="25354" r="25590"/>
            <a:stretch/>
          </p:blipFill>
          <p:spPr>
            <a:xfrm>
              <a:off x="9540066" y="5632503"/>
              <a:ext cx="208751" cy="600117"/>
            </a:xfrm>
            <a:prstGeom prst="rect">
              <a:avLst/>
            </a:prstGeom>
          </p:spPr>
        </p:pic>
        <p:pic>
          <p:nvPicPr>
            <p:cNvPr id="31" name="Picture 30"/>
            <p:cNvPicPr>
              <a:picLocks noChangeAspect="1"/>
            </p:cNvPicPr>
            <p:nvPr/>
          </p:nvPicPr>
          <p:blipFill>
            <a:blip r:embed="rId8"/>
            <a:stretch>
              <a:fillRect/>
            </a:stretch>
          </p:blipFill>
          <p:spPr>
            <a:xfrm>
              <a:off x="9689528" y="5929395"/>
              <a:ext cx="386107" cy="606450"/>
            </a:xfrm>
            <a:prstGeom prst="rect">
              <a:avLst/>
            </a:prstGeom>
          </p:spPr>
        </p:pic>
        <p:pic>
          <p:nvPicPr>
            <p:cNvPr id="32" name="Picture 31"/>
            <p:cNvPicPr>
              <a:picLocks noChangeAspect="1"/>
            </p:cNvPicPr>
            <p:nvPr/>
          </p:nvPicPr>
          <p:blipFill rotWithShape="1">
            <a:blip r:embed="rId10"/>
            <a:srcRect l="25354" r="25590"/>
            <a:stretch/>
          </p:blipFill>
          <p:spPr>
            <a:xfrm>
              <a:off x="9795193" y="5420130"/>
              <a:ext cx="208751" cy="600117"/>
            </a:xfrm>
            <a:prstGeom prst="rect">
              <a:avLst/>
            </a:prstGeom>
          </p:spPr>
        </p:pic>
        <p:pic>
          <p:nvPicPr>
            <p:cNvPr id="33" name="Picture 32"/>
            <p:cNvPicPr>
              <a:picLocks noChangeAspect="1"/>
            </p:cNvPicPr>
            <p:nvPr/>
          </p:nvPicPr>
          <p:blipFill>
            <a:blip r:embed="rId8"/>
            <a:stretch>
              <a:fillRect/>
            </a:stretch>
          </p:blipFill>
          <p:spPr>
            <a:xfrm>
              <a:off x="10785121" y="5462182"/>
              <a:ext cx="355301" cy="558065"/>
            </a:xfrm>
            <a:prstGeom prst="rect">
              <a:avLst/>
            </a:prstGeom>
          </p:spPr>
        </p:pic>
        <p:pic>
          <p:nvPicPr>
            <p:cNvPr id="34" name="Picture 33"/>
            <p:cNvPicPr>
              <a:picLocks noChangeAspect="1"/>
            </p:cNvPicPr>
            <p:nvPr/>
          </p:nvPicPr>
          <p:blipFill rotWithShape="1">
            <a:blip r:embed="rId10"/>
            <a:srcRect l="25354" r="25590"/>
            <a:stretch/>
          </p:blipFill>
          <p:spPr>
            <a:xfrm>
              <a:off x="10362133" y="5381545"/>
              <a:ext cx="208751" cy="600117"/>
            </a:xfrm>
            <a:prstGeom prst="rect">
              <a:avLst/>
            </a:prstGeom>
          </p:spPr>
        </p:pic>
        <p:pic>
          <p:nvPicPr>
            <p:cNvPr id="35" name="Picture 34"/>
            <p:cNvPicPr>
              <a:picLocks noChangeAspect="1"/>
            </p:cNvPicPr>
            <p:nvPr/>
          </p:nvPicPr>
          <p:blipFill>
            <a:blip r:embed="rId8"/>
            <a:stretch>
              <a:fillRect/>
            </a:stretch>
          </p:blipFill>
          <p:spPr>
            <a:xfrm>
              <a:off x="9303421" y="5881010"/>
              <a:ext cx="386107" cy="606450"/>
            </a:xfrm>
            <a:prstGeom prst="rect">
              <a:avLst/>
            </a:prstGeom>
          </p:spPr>
        </p:pic>
        <p:pic>
          <p:nvPicPr>
            <p:cNvPr id="36" name="Picture 35"/>
            <p:cNvPicPr>
              <a:picLocks noChangeAspect="1"/>
            </p:cNvPicPr>
            <p:nvPr/>
          </p:nvPicPr>
          <p:blipFill>
            <a:blip r:embed="rId8"/>
            <a:stretch>
              <a:fillRect/>
            </a:stretch>
          </p:blipFill>
          <p:spPr>
            <a:xfrm>
              <a:off x="10731829" y="5940968"/>
              <a:ext cx="386107" cy="606450"/>
            </a:xfrm>
            <a:prstGeom prst="rect">
              <a:avLst/>
            </a:prstGeom>
          </p:spPr>
        </p:pic>
        <p:pic>
          <p:nvPicPr>
            <p:cNvPr id="37" name="Picture 36"/>
            <p:cNvPicPr>
              <a:picLocks noChangeAspect="1"/>
            </p:cNvPicPr>
            <p:nvPr/>
          </p:nvPicPr>
          <p:blipFill rotWithShape="1">
            <a:blip r:embed="rId10"/>
            <a:srcRect l="25354" r="25590"/>
            <a:stretch/>
          </p:blipFill>
          <p:spPr>
            <a:xfrm>
              <a:off x="11063258" y="5727651"/>
              <a:ext cx="208751" cy="600117"/>
            </a:xfrm>
            <a:prstGeom prst="rect">
              <a:avLst/>
            </a:prstGeom>
          </p:spPr>
        </p:pic>
      </p:grpSp>
      <p:sp>
        <p:nvSpPr>
          <p:cNvPr id="38" name="TextBox 37"/>
          <p:cNvSpPr txBox="1"/>
          <p:nvPr/>
        </p:nvSpPr>
        <p:spPr>
          <a:xfrm>
            <a:off x="1479898" y="280789"/>
            <a:ext cx="9179466" cy="646331"/>
          </a:xfrm>
          <a:prstGeom prst="rect">
            <a:avLst/>
          </a:prstGeom>
          <a:noFill/>
        </p:spPr>
        <p:txBody>
          <a:bodyPr wrap="none" rtlCol="0">
            <a:spAutoFit/>
          </a:bodyPr>
          <a:lstStyle/>
          <a:p>
            <a:r>
              <a:rPr lang="en-US" sz="3600" dirty="0"/>
              <a:t>Beta diversity: difference between communities</a:t>
            </a:r>
          </a:p>
        </p:txBody>
      </p:sp>
      <p:pic>
        <p:nvPicPr>
          <p:cNvPr id="39" name="Picture 38" descr="dc7o5aXqi.jpe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89615" y="1259263"/>
            <a:ext cx="2606604" cy="5213207"/>
          </a:xfrm>
          <a:prstGeom prst="rect">
            <a:avLst/>
          </a:prstGeom>
          <a:solidFill>
            <a:srgbClr val="FFFFFF"/>
          </a:solidFill>
        </p:spPr>
      </p:pic>
      <p:sp>
        <p:nvSpPr>
          <p:cNvPr id="40" name="Oval 39"/>
          <p:cNvSpPr/>
          <p:nvPr/>
        </p:nvSpPr>
        <p:spPr>
          <a:xfrm>
            <a:off x="7847346" y="2692051"/>
            <a:ext cx="2065498" cy="1398750"/>
          </a:xfrm>
          <a:prstGeom prst="ellipse">
            <a:avLst/>
          </a:prstGeom>
          <a:solidFill>
            <a:srgbClr val="FFFFFF"/>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grpSp>
        <p:nvGrpSpPr>
          <p:cNvPr id="41" name="Group 40"/>
          <p:cNvGrpSpPr/>
          <p:nvPr/>
        </p:nvGrpSpPr>
        <p:grpSpPr>
          <a:xfrm>
            <a:off x="7973968" y="2861706"/>
            <a:ext cx="1822503" cy="1096805"/>
            <a:chOff x="9144000" y="4106612"/>
            <a:chExt cx="2260525" cy="1360412"/>
          </a:xfrm>
        </p:grpSpPr>
        <p:pic>
          <p:nvPicPr>
            <p:cNvPr id="42" name="Picture 41"/>
            <p:cNvPicPr>
              <a:picLocks noChangeAspect="1"/>
            </p:cNvPicPr>
            <p:nvPr/>
          </p:nvPicPr>
          <p:blipFill>
            <a:blip r:embed="rId7"/>
            <a:stretch>
              <a:fillRect/>
            </a:stretch>
          </p:blipFill>
          <p:spPr>
            <a:xfrm>
              <a:off x="9737024" y="4611805"/>
              <a:ext cx="568356" cy="503525"/>
            </a:xfrm>
            <a:prstGeom prst="rect">
              <a:avLst/>
            </a:prstGeom>
          </p:spPr>
        </p:pic>
        <p:pic>
          <p:nvPicPr>
            <p:cNvPr id="43" name="Picture 42"/>
            <p:cNvPicPr>
              <a:picLocks noChangeAspect="1"/>
            </p:cNvPicPr>
            <p:nvPr/>
          </p:nvPicPr>
          <p:blipFill>
            <a:blip r:embed="rId8"/>
            <a:stretch>
              <a:fillRect/>
            </a:stretch>
          </p:blipFill>
          <p:spPr>
            <a:xfrm>
              <a:off x="10800422" y="4779526"/>
              <a:ext cx="386107" cy="606450"/>
            </a:xfrm>
            <a:prstGeom prst="rect">
              <a:avLst/>
            </a:prstGeom>
          </p:spPr>
        </p:pic>
        <p:pic>
          <p:nvPicPr>
            <p:cNvPr id="44" name="Picture 43"/>
            <p:cNvPicPr>
              <a:picLocks noChangeAspect="1"/>
            </p:cNvPicPr>
            <p:nvPr/>
          </p:nvPicPr>
          <p:blipFill>
            <a:blip r:embed="rId9"/>
            <a:stretch>
              <a:fillRect/>
            </a:stretch>
          </p:blipFill>
          <p:spPr>
            <a:xfrm>
              <a:off x="10235928" y="4568961"/>
              <a:ext cx="266255" cy="665637"/>
            </a:xfrm>
            <a:prstGeom prst="rect">
              <a:avLst/>
            </a:prstGeom>
          </p:spPr>
        </p:pic>
        <p:pic>
          <p:nvPicPr>
            <p:cNvPr id="45" name="Picture 44"/>
            <p:cNvPicPr>
              <a:picLocks noChangeAspect="1"/>
            </p:cNvPicPr>
            <p:nvPr/>
          </p:nvPicPr>
          <p:blipFill rotWithShape="1">
            <a:blip r:embed="rId10"/>
            <a:srcRect l="25354" r="25590"/>
            <a:stretch/>
          </p:blipFill>
          <p:spPr>
            <a:xfrm>
              <a:off x="11195774" y="4413643"/>
              <a:ext cx="208751" cy="600117"/>
            </a:xfrm>
            <a:prstGeom prst="rect">
              <a:avLst/>
            </a:prstGeom>
          </p:spPr>
        </p:pic>
        <p:pic>
          <p:nvPicPr>
            <p:cNvPr id="46" name="Picture 45"/>
            <p:cNvPicPr>
              <a:picLocks noChangeAspect="1"/>
            </p:cNvPicPr>
            <p:nvPr/>
          </p:nvPicPr>
          <p:blipFill>
            <a:blip r:embed="rId11"/>
            <a:stretch>
              <a:fillRect/>
            </a:stretch>
          </p:blipFill>
          <p:spPr>
            <a:xfrm>
              <a:off x="10224358" y="4106612"/>
              <a:ext cx="379616" cy="505193"/>
            </a:xfrm>
            <a:prstGeom prst="rect">
              <a:avLst/>
            </a:prstGeom>
          </p:spPr>
        </p:pic>
        <p:pic>
          <p:nvPicPr>
            <p:cNvPr id="47" name="Picture 46"/>
            <p:cNvPicPr>
              <a:picLocks noChangeAspect="1"/>
            </p:cNvPicPr>
            <p:nvPr/>
          </p:nvPicPr>
          <p:blipFill rotWithShape="1">
            <a:blip r:embed="rId12"/>
            <a:srcRect l="8255" t="2869" r="8821" b="3628"/>
            <a:stretch/>
          </p:blipFill>
          <p:spPr>
            <a:xfrm>
              <a:off x="10930650" y="4311746"/>
              <a:ext cx="277548" cy="600117"/>
            </a:xfrm>
            <a:prstGeom prst="rect">
              <a:avLst/>
            </a:prstGeom>
          </p:spPr>
        </p:pic>
        <p:pic>
          <p:nvPicPr>
            <p:cNvPr id="48" name="Picture 47"/>
            <p:cNvPicPr>
              <a:picLocks noChangeAspect="1"/>
            </p:cNvPicPr>
            <p:nvPr/>
          </p:nvPicPr>
          <p:blipFill>
            <a:blip r:embed="rId13"/>
            <a:stretch>
              <a:fillRect/>
            </a:stretch>
          </p:blipFill>
          <p:spPr>
            <a:xfrm>
              <a:off x="9144000" y="4511652"/>
              <a:ext cx="518646" cy="535747"/>
            </a:xfrm>
            <a:prstGeom prst="rect">
              <a:avLst/>
            </a:prstGeom>
          </p:spPr>
        </p:pic>
        <p:pic>
          <p:nvPicPr>
            <p:cNvPr id="49" name="Picture 48"/>
            <p:cNvPicPr>
              <a:picLocks noChangeAspect="1"/>
            </p:cNvPicPr>
            <p:nvPr/>
          </p:nvPicPr>
          <p:blipFill rotWithShape="1">
            <a:blip r:embed="rId10"/>
            <a:srcRect l="25354" r="25590"/>
            <a:stretch/>
          </p:blipFill>
          <p:spPr>
            <a:xfrm>
              <a:off x="10613201" y="4779526"/>
              <a:ext cx="208751" cy="600117"/>
            </a:xfrm>
            <a:prstGeom prst="rect">
              <a:avLst/>
            </a:prstGeom>
          </p:spPr>
        </p:pic>
        <p:pic>
          <p:nvPicPr>
            <p:cNvPr id="50" name="Picture 49"/>
            <p:cNvPicPr>
              <a:picLocks noChangeAspect="1"/>
            </p:cNvPicPr>
            <p:nvPr/>
          </p:nvPicPr>
          <p:blipFill>
            <a:blip r:embed="rId8"/>
            <a:stretch>
              <a:fillRect/>
            </a:stretch>
          </p:blipFill>
          <p:spPr>
            <a:xfrm>
              <a:off x="10490844" y="4383425"/>
              <a:ext cx="355301" cy="558065"/>
            </a:xfrm>
            <a:prstGeom prst="rect">
              <a:avLst/>
            </a:prstGeom>
          </p:spPr>
        </p:pic>
        <p:pic>
          <p:nvPicPr>
            <p:cNvPr id="51" name="Picture 50"/>
            <p:cNvPicPr>
              <a:picLocks noChangeAspect="1"/>
            </p:cNvPicPr>
            <p:nvPr/>
          </p:nvPicPr>
          <p:blipFill rotWithShape="1">
            <a:blip r:embed="rId10"/>
            <a:srcRect l="25354" r="25590"/>
            <a:stretch/>
          </p:blipFill>
          <p:spPr>
            <a:xfrm>
              <a:off x="10459490" y="4866907"/>
              <a:ext cx="208751" cy="600117"/>
            </a:xfrm>
            <a:prstGeom prst="rect">
              <a:avLst/>
            </a:prstGeom>
          </p:spPr>
        </p:pic>
        <p:pic>
          <p:nvPicPr>
            <p:cNvPr id="52" name="Picture 51"/>
            <p:cNvPicPr>
              <a:picLocks noChangeAspect="1"/>
            </p:cNvPicPr>
            <p:nvPr/>
          </p:nvPicPr>
          <p:blipFill rotWithShape="1">
            <a:blip r:embed="rId14"/>
            <a:srcRect l="55264"/>
            <a:stretch/>
          </p:blipFill>
          <p:spPr>
            <a:xfrm>
              <a:off x="10067782" y="4933506"/>
              <a:ext cx="245732" cy="486636"/>
            </a:xfrm>
            <a:prstGeom prst="rect">
              <a:avLst/>
            </a:prstGeom>
          </p:spPr>
        </p:pic>
        <p:pic>
          <p:nvPicPr>
            <p:cNvPr id="53" name="Picture 52"/>
            <p:cNvPicPr>
              <a:picLocks noChangeAspect="1"/>
            </p:cNvPicPr>
            <p:nvPr/>
          </p:nvPicPr>
          <p:blipFill>
            <a:blip r:embed="rId8"/>
            <a:stretch>
              <a:fillRect/>
            </a:stretch>
          </p:blipFill>
          <p:spPr>
            <a:xfrm>
              <a:off x="9804541" y="4149717"/>
              <a:ext cx="386107" cy="606450"/>
            </a:xfrm>
            <a:prstGeom prst="rect">
              <a:avLst/>
            </a:prstGeom>
          </p:spPr>
        </p:pic>
        <p:pic>
          <p:nvPicPr>
            <p:cNvPr id="54" name="Picture 53"/>
            <p:cNvPicPr>
              <a:picLocks noChangeAspect="1"/>
            </p:cNvPicPr>
            <p:nvPr/>
          </p:nvPicPr>
          <p:blipFill rotWithShape="1">
            <a:blip r:embed="rId10"/>
            <a:srcRect l="25354" r="25590"/>
            <a:stretch/>
          </p:blipFill>
          <p:spPr>
            <a:xfrm>
              <a:off x="9669280" y="4418854"/>
              <a:ext cx="208751" cy="600117"/>
            </a:xfrm>
            <a:prstGeom prst="rect">
              <a:avLst/>
            </a:prstGeom>
          </p:spPr>
        </p:pic>
        <p:pic>
          <p:nvPicPr>
            <p:cNvPr id="55" name="Picture 54"/>
            <p:cNvPicPr>
              <a:picLocks noChangeAspect="1"/>
            </p:cNvPicPr>
            <p:nvPr/>
          </p:nvPicPr>
          <p:blipFill>
            <a:blip r:embed="rId9"/>
            <a:stretch>
              <a:fillRect/>
            </a:stretch>
          </p:blipFill>
          <p:spPr>
            <a:xfrm>
              <a:off x="10740704" y="4149717"/>
              <a:ext cx="266255" cy="665637"/>
            </a:xfrm>
            <a:prstGeom prst="rect">
              <a:avLst/>
            </a:prstGeom>
          </p:spPr>
        </p:pic>
      </p:grpSp>
      <p:pic>
        <p:nvPicPr>
          <p:cNvPr id="56" name="Picture 55"/>
          <p:cNvPicPr>
            <a:picLocks noChangeAspect="1"/>
          </p:cNvPicPr>
          <p:nvPr/>
        </p:nvPicPr>
        <p:blipFill rotWithShape="1">
          <a:blip r:embed="rId14"/>
          <a:srcRect l="55264"/>
          <a:stretch/>
        </p:blipFill>
        <p:spPr>
          <a:xfrm>
            <a:off x="9014454" y="3437141"/>
            <a:ext cx="245732" cy="486636"/>
          </a:xfrm>
          <a:prstGeom prst="rect">
            <a:avLst/>
          </a:prstGeom>
        </p:spPr>
      </p:pic>
      <p:pic>
        <p:nvPicPr>
          <p:cNvPr id="57" name="Picture 56"/>
          <p:cNvPicPr>
            <a:picLocks noChangeAspect="1"/>
          </p:cNvPicPr>
          <p:nvPr/>
        </p:nvPicPr>
        <p:blipFill>
          <a:blip r:embed="rId7"/>
          <a:stretch>
            <a:fillRect/>
          </a:stretch>
        </p:blipFill>
        <p:spPr>
          <a:xfrm>
            <a:off x="8224488" y="3558902"/>
            <a:ext cx="384014" cy="340210"/>
          </a:xfrm>
          <a:prstGeom prst="rect">
            <a:avLst/>
          </a:prstGeom>
        </p:spPr>
      </p:pic>
      <p:sp>
        <p:nvSpPr>
          <p:cNvPr id="58" name="TextBox 57"/>
          <p:cNvSpPr txBox="1"/>
          <p:nvPr/>
        </p:nvSpPr>
        <p:spPr>
          <a:xfrm>
            <a:off x="7217302" y="4340525"/>
            <a:ext cx="630044" cy="369332"/>
          </a:xfrm>
          <a:prstGeom prst="rect">
            <a:avLst/>
          </a:prstGeom>
          <a:noFill/>
        </p:spPr>
        <p:txBody>
          <a:bodyPr wrap="none" rtlCol="0">
            <a:spAutoFit/>
          </a:bodyPr>
          <a:lstStyle/>
          <a:p>
            <a:r>
              <a:rPr lang="en-US" b="1" dirty="0">
                <a:solidFill>
                  <a:srgbClr val="0070C0"/>
                </a:solidFill>
              </a:rPr>
              <a:t>Low </a:t>
            </a:r>
          </a:p>
        </p:txBody>
      </p:sp>
      <p:sp>
        <p:nvSpPr>
          <p:cNvPr id="59" name="TextBox 58"/>
          <p:cNvSpPr txBox="1"/>
          <p:nvPr/>
        </p:nvSpPr>
        <p:spPr>
          <a:xfrm>
            <a:off x="4487021" y="4343567"/>
            <a:ext cx="665567" cy="369332"/>
          </a:xfrm>
          <a:prstGeom prst="rect">
            <a:avLst/>
          </a:prstGeom>
          <a:noFill/>
        </p:spPr>
        <p:txBody>
          <a:bodyPr wrap="none" rtlCol="0">
            <a:spAutoFit/>
          </a:bodyPr>
          <a:lstStyle/>
          <a:p>
            <a:r>
              <a:rPr lang="en-US" b="1" dirty="0">
                <a:solidFill>
                  <a:srgbClr val="0070C0"/>
                </a:solidFill>
              </a:rPr>
              <a:t>High </a:t>
            </a:r>
          </a:p>
        </p:txBody>
      </p:sp>
      <p:sp>
        <p:nvSpPr>
          <p:cNvPr id="61" name="TextBox 60">
            <a:extLst>
              <a:ext uri="{FF2B5EF4-FFF2-40B4-BE49-F238E27FC236}">
                <a16:creationId xmlns:a16="http://schemas.microsoft.com/office/drawing/2014/main" id="{97350FA4-24A2-B844-972F-33208CBF2D40}"/>
              </a:ext>
            </a:extLst>
          </p:cNvPr>
          <p:cNvSpPr txBox="1"/>
          <p:nvPr/>
        </p:nvSpPr>
        <p:spPr>
          <a:xfrm>
            <a:off x="5718745" y="6473510"/>
            <a:ext cx="665567" cy="369332"/>
          </a:xfrm>
          <a:prstGeom prst="rect">
            <a:avLst/>
          </a:prstGeom>
          <a:noFill/>
        </p:spPr>
        <p:txBody>
          <a:bodyPr wrap="none" rtlCol="0">
            <a:spAutoFit/>
          </a:bodyPr>
          <a:lstStyle/>
          <a:p>
            <a:r>
              <a:rPr lang="en-US" b="1" dirty="0">
                <a:solidFill>
                  <a:srgbClr val="0070C0"/>
                </a:solidFill>
              </a:rPr>
              <a:t>High </a:t>
            </a:r>
          </a:p>
        </p:txBody>
      </p:sp>
      <p:cxnSp>
        <p:nvCxnSpPr>
          <p:cNvPr id="63" name="Straight Connector 62">
            <a:extLst>
              <a:ext uri="{FF2B5EF4-FFF2-40B4-BE49-F238E27FC236}">
                <a16:creationId xmlns:a16="http://schemas.microsoft.com/office/drawing/2014/main" id="{3D8753F2-8C25-0243-84E8-65005D9F7EE4}"/>
              </a:ext>
            </a:extLst>
          </p:cNvPr>
          <p:cNvCxnSpPr>
            <a:cxnSpLocks/>
            <a:endCxn id="61" idx="1"/>
          </p:cNvCxnSpPr>
          <p:nvPr/>
        </p:nvCxnSpPr>
        <p:spPr>
          <a:xfrm>
            <a:off x="3507917" y="4133518"/>
            <a:ext cx="2210828" cy="2524658"/>
          </a:xfrm>
          <a:prstGeom prst="line">
            <a:avLst/>
          </a:prstGeom>
        </p:spPr>
        <p:style>
          <a:lnRef idx="1">
            <a:schemeClr val="dk1"/>
          </a:lnRef>
          <a:fillRef idx="0">
            <a:schemeClr val="dk1"/>
          </a:fillRef>
          <a:effectRef idx="0">
            <a:schemeClr val="dk1"/>
          </a:effectRef>
          <a:fontRef idx="minor">
            <a:schemeClr val="tx1"/>
          </a:fontRef>
        </p:style>
      </p:cxnSp>
      <p:cxnSp>
        <p:nvCxnSpPr>
          <p:cNvPr id="64" name="Straight Connector 63">
            <a:extLst>
              <a:ext uri="{FF2B5EF4-FFF2-40B4-BE49-F238E27FC236}">
                <a16:creationId xmlns:a16="http://schemas.microsoft.com/office/drawing/2014/main" id="{BC22370F-4353-BC42-BCAC-02C616ADFD4E}"/>
              </a:ext>
            </a:extLst>
          </p:cNvPr>
          <p:cNvCxnSpPr>
            <a:cxnSpLocks/>
          </p:cNvCxnSpPr>
          <p:nvPr/>
        </p:nvCxnSpPr>
        <p:spPr>
          <a:xfrm flipH="1">
            <a:off x="6225706" y="4069969"/>
            <a:ext cx="2382796" cy="2525487"/>
          </a:xfrm>
          <a:prstGeom prst="line">
            <a:avLst/>
          </a:prstGeom>
        </p:spPr>
        <p:style>
          <a:lnRef idx="1">
            <a:schemeClr val="dk1"/>
          </a:lnRef>
          <a:fillRef idx="0">
            <a:schemeClr val="dk1"/>
          </a:fillRef>
          <a:effectRef idx="0">
            <a:schemeClr val="dk1"/>
          </a:effectRef>
          <a:fontRef idx="minor">
            <a:schemeClr val="tx1"/>
          </a:fontRef>
        </p:style>
      </p:cxnSp>
      <p:cxnSp>
        <p:nvCxnSpPr>
          <p:cNvPr id="67" name="Straight Connector 66">
            <a:extLst>
              <a:ext uri="{FF2B5EF4-FFF2-40B4-BE49-F238E27FC236}">
                <a16:creationId xmlns:a16="http://schemas.microsoft.com/office/drawing/2014/main" id="{78CB2A75-A95E-9E45-B7F5-6DD7E8DE4013}"/>
              </a:ext>
            </a:extLst>
          </p:cNvPr>
          <p:cNvCxnSpPr>
            <a:cxnSpLocks/>
          </p:cNvCxnSpPr>
          <p:nvPr/>
        </p:nvCxnSpPr>
        <p:spPr>
          <a:xfrm>
            <a:off x="3826132" y="4017523"/>
            <a:ext cx="675562" cy="509534"/>
          </a:xfrm>
          <a:prstGeom prst="line">
            <a:avLst/>
          </a:prstGeom>
        </p:spPr>
        <p:style>
          <a:lnRef idx="1">
            <a:schemeClr val="dk1"/>
          </a:lnRef>
          <a:fillRef idx="0">
            <a:schemeClr val="dk1"/>
          </a:fillRef>
          <a:effectRef idx="0">
            <a:schemeClr val="dk1"/>
          </a:effectRef>
          <a:fontRef idx="minor">
            <a:schemeClr val="tx1"/>
          </a:fontRef>
        </p:style>
      </p:cxnSp>
      <p:cxnSp>
        <p:nvCxnSpPr>
          <p:cNvPr id="70" name="Straight Connector 69">
            <a:extLst>
              <a:ext uri="{FF2B5EF4-FFF2-40B4-BE49-F238E27FC236}">
                <a16:creationId xmlns:a16="http://schemas.microsoft.com/office/drawing/2014/main" id="{D8F43E9C-290A-614A-ABD3-4F322A2DAFD7}"/>
              </a:ext>
            </a:extLst>
          </p:cNvPr>
          <p:cNvCxnSpPr>
            <a:cxnSpLocks/>
          </p:cNvCxnSpPr>
          <p:nvPr/>
        </p:nvCxnSpPr>
        <p:spPr>
          <a:xfrm flipH="1">
            <a:off x="5057886" y="4021710"/>
            <a:ext cx="424373" cy="500922"/>
          </a:xfrm>
          <a:prstGeom prst="line">
            <a:avLst/>
          </a:prstGeom>
        </p:spPr>
        <p:style>
          <a:lnRef idx="1">
            <a:schemeClr val="dk1"/>
          </a:lnRef>
          <a:fillRef idx="0">
            <a:schemeClr val="dk1"/>
          </a:fillRef>
          <a:effectRef idx="0">
            <a:schemeClr val="dk1"/>
          </a:effectRef>
          <a:fontRef idx="minor">
            <a:schemeClr val="tx1"/>
          </a:fontRef>
        </p:style>
      </p:cxnSp>
      <p:cxnSp>
        <p:nvCxnSpPr>
          <p:cNvPr id="72" name="Straight Connector 71">
            <a:extLst>
              <a:ext uri="{FF2B5EF4-FFF2-40B4-BE49-F238E27FC236}">
                <a16:creationId xmlns:a16="http://schemas.microsoft.com/office/drawing/2014/main" id="{C5714134-676B-3A48-BA42-3CCD764B9F84}"/>
              </a:ext>
            </a:extLst>
          </p:cNvPr>
          <p:cNvCxnSpPr>
            <a:cxnSpLocks/>
            <a:endCxn id="58" idx="1"/>
          </p:cNvCxnSpPr>
          <p:nvPr/>
        </p:nvCxnSpPr>
        <p:spPr>
          <a:xfrm>
            <a:off x="6709758" y="3969391"/>
            <a:ext cx="507544" cy="555800"/>
          </a:xfrm>
          <a:prstGeom prst="line">
            <a:avLst/>
          </a:prstGeom>
        </p:spPr>
        <p:style>
          <a:lnRef idx="1">
            <a:schemeClr val="dk1"/>
          </a:lnRef>
          <a:fillRef idx="0">
            <a:schemeClr val="dk1"/>
          </a:fillRef>
          <a:effectRef idx="0">
            <a:schemeClr val="dk1"/>
          </a:effectRef>
          <a:fontRef idx="minor">
            <a:schemeClr val="tx1"/>
          </a:fontRef>
        </p:style>
      </p:cxnSp>
      <p:cxnSp>
        <p:nvCxnSpPr>
          <p:cNvPr id="73" name="Straight Connector 72">
            <a:extLst>
              <a:ext uri="{FF2B5EF4-FFF2-40B4-BE49-F238E27FC236}">
                <a16:creationId xmlns:a16="http://schemas.microsoft.com/office/drawing/2014/main" id="{7390F903-7EF1-D640-9AEE-FE3F0B59BF0D}"/>
              </a:ext>
            </a:extLst>
          </p:cNvPr>
          <p:cNvCxnSpPr>
            <a:cxnSpLocks/>
            <a:endCxn id="58" idx="3"/>
          </p:cNvCxnSpPr>
          <p:nvPr/>
        </p:nvCxnSpPr>
        <p:spPr>
          <a:xfrm flipH="1">
            <a:off x="7847346" y="3973578"/>
            <a:ext cx="518539" cy="551613"/>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8819431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graphicFrame>
        <p:nvGraphicFramePr>
          <p:cNvPr id="314" name="Google Shape;314;p34"/>
          <p:cNvGraphicFramePr/>
          <p:nvPr/>
        </p:nvGraphicFramePr>
        <p:xfrm>
          <a:off x="464334" y="2271800"/>
          <a:ext cx="6354100" cy="3017320"/>
        </p:xfrm>
        <a:graphic>
          <a:graphicData uri="http://schemas.openxmlformats.org/drawingml/2006/table">
            <a:tbl>
              <a:tblPr>
                <a:noFill/>
              </a:tblPr>
              <a:tblGrid>
                <a:gridCol w="1818733">
                  <a:extLst>
                    <a:ext uri="{9D8B030D-6E8A-4147-A177-3AD203B41FA5}">
                      <a16:colId xmlns:a16="http://schemas.microsoft.com/office/drawing/2014/main" val="20000"/>
                    </a:ext>
                  </a:extLst>
                </a:gridCol>
                <a:gridCol w="931633">
                  <a:extLst>
                    <a:ext uri="{9D8B030D-6E8A-4147-A177-3AD203B41FA5}">
                      <a16:colId xmlns:a16="http://schemas.microsoft.com/office/drawing/2014/main" val="20001"/>
                    </a:ext>
                  </a:extLst>
                </a:gridCol>
                <a:gridCol w="901467">
                  <a:extLst>
                    <a:ext uri="{9D8B030D-6E8A-4147-A177-3AD203B41FA5}">
                      <a16:colId xmlns:a16="http://schemas.microsoft.com/office/drawing/2014/main" val="20002"/>
                    </a:ext>
                  </a:extLst>
                </a:gridCol>
                <a:gridCol w="899467">
                  <a:extLst>
                    <a:ext uri="{9D8B030D-6E8A-4147-A177-3AD203B41FA5}">
                      <a16:colId xmlns:a16="http://schemas.microsoft.com/office/drawing/2014/main" val="20003"/>
                    </a:ext>
                  </a:extLst>
                </a:gridCol>
                <a:gridCol w="906833">
                  <a:extLst>
                    <a:ext uri="{9D8B030D-6E8A-4147-A177-3AD203B41FA5}">
                      <a16:colId xmlns:a16="http://schemas.microsoft.com/office/drawing/2014/main" val="20004"/>
                    </a:ext>
                  </a:extLst>
                </a:gridCol>
                <a:gridCol w="895967">
                  <a:extLst>
                    <a:ext uri="{9D8B030D-6E8A-4147-A177-3AD203B41FA5}">
                      <a16:colId xmlns:a16="http://schemas.microsoft.com/office/drawing/2014/main" val="20005"/>
                    </a:ext>
                  </a:extLst>
                </a:gridCol>
              </a:tblGrid>
              <a:tr h="447000">
                <a:tc>
                  <a:txBody>
                    <a:bodyPr/>
                    <a:lstStyle/>
                    <a:p>
                      <a:pPr marL="0" lvl="0" indent="0" algn="l" rtl="0">
                        <a:spcBef>
                          <a:spcPts val="0"/>
                        </a:spcBef>
                        <a:spcAft>
                          <a:spcPts val="0"/>
                        </a:spcAft>
                        <a:buNone/>
                      </a:pPr>
                      <a:endParaRPr sz="1300">
                        <a:latin typeface="Courier New"/>
                        <a:ea typeface="Courier New"/>
                        <a:cs typeface="Courier New"/>
                        <a:sym typeface="Courier New"/>
                      </a:endParaRPr>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1100">
                          <a:latin typeface="Courier New"/>
                          <a:ea typeface="Courier New"/>
                          <a:cs typeface="Courier New"/>
                          <a:sym typeface="Courier New"/>
                        </a:rPr>
                        <a:t>feature1</a:t>
                      </a:r>
                      <a:endParaRPr sz="1100">
                        <a:latin typeface="Courier New"/>
                        <a:ea typeface="Courier New"/>
                        <a:cs typeface="Courier New"/>
                        <a:sym typeface="Courier New"/>
                      </a:endParaRPr>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 sz="1100">
                          <a:solidFill>
                            <a:schemeClr val="dk1"/>
                          </a:solidFill>
                          <a:latin typeface="Courier New"/>
                          <a:ea typeface="Courier New"/>
                          <a:cs typeface="Courier New"/>
                          <a:sym typeface="Courier New"/>
                        </a:rPr>
                        <a:t>feature2</a:t>
                      </a:r>
                      <a:endParaRPr sz="1300">
                        <a:latin typeface="Courier New"/>
                        <a:ea typeface="Courier New"/>
                        <a:cs typeface="Courier New"/>
                        <a:sym typeface="Courier New"/>
                      </a:endParaRPr>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 sz="1100">
                          <a:solidFill>
                            <a:schemeClr val="dk1"/>
                          </a:solidFill>
                          <a:latin typeface="Courier New"/>
                          <a:ea typeface="Courier New"/>
                          <a:cs typeface="Courier New"/>
                          <a:sym typeface="Courier New"/>
                        </a:rPr>
                        <a:t>feature3</a:t>
                      </a:r>
                      <a:endParaRPr sz="1300">
                        <a:latin typeface="Courier New"/>
                        <a:ea typeface="Courier New"/>
                        <a:cs typeface="Courier New"/>
                        <a:sym typeface="Courier New"/>
                      </a:endParaRPr>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 sz="1100">
                          <a:solidFill>
                            <a:schemeClr val="dk1"/>
                          </a:solidFill>
                          <a:latin typeface="Courier New"/>
                          <a:ea typeface="Courier New"/>
                          <a:cs typeface="Courier New"/>
                          <a:sym typeface="Courier New"/>
                        </a:rPr>
                        <a:t>feature4</a:t>
                      </a:r>
                      <a:endParaRPr sz="1300">
                        <a:latin typeface="Courier New"/>
                        <a:ea typeface="Courier New"/>
                        <a:cs typeface="Courier New"/>
                        <a:sym typeface="Courier New"/>
                      </a:endParaRPr>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 sz="1100">
                          <a:solidFill>
                            <a:schemeClr val="dk1"/>
                          </a:solidFill>
                          <a:latin typeface="Courier New"/>
                          <a:ea typeface="Courier New"/>
                          <a:cs typeface="Courier New"/>
                          <a:sym typeface="Courier New"/>
                        </a:rPr>
                        <a:t>feature5</a:t>
                      </a:r>
                      <a:endParaRPr sz="1300">
                        <a:latin typeface="Courier New"/>
                        <a:ea typeface="Courier New"/>
                        <a:cs typeface="Courier New"/>
                        <a:sym typeface="Courier New"/>
                      </a:endParaRPr>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609560">
                <a:tc>
                  <a:txBody>
                    <a:bodyPr/>
                    <a:lstStyle/>
                    <a:p>
                      <a:pPr marL="0" lvl="0" indent="0" algn="l" rtl="0">
                        <a:spcBef>
                          <a:spcPts val="0"/>
                        </a:spcBef>
                        <a:spcAft>
                          <a:spcPts val="0"/>
                        </a:spcAft>
                        <a:buNone/>
                      </a:pPr>
                      <a:r>
                        <a:rPr lang="en" sz="1300">
                          <a:latin typeface="Courier New"/>
                          <a:ea typeface="Courier New"/>
                          <a:cs typeface="Courier New"/>
                          <a:sym typeface="Courier New"/>
                        </a:rPr>
                        <a:t>4ac2</a:t>
                      </a:r>
                      <a:endParaRPr sz="1300">
                        <a:latin typeface="Courier New"/>
                        <a:ea typeface="Courier New"/>
                        <a:cs typeface="Courier New"/>
                        <a:sym typeface="Courier New"/>
                      </a:endParaRPr>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CE5CD"/>
                    </a:solidFill>
                  </a:tcPr>
                </a:tc>
                <a:tc>
                  <a:txBody>
                    <a:bodyPr/>
                    <a:lstStyle/>
                    <a:p>
                      <a:pPr marL="0" lvl="0" indent="0" algn="l" rtl="0">
                        <a:spcBef>
                          <a:spcPts val="0"/>
                        </a:spcBef>
                        <a:spcAft>
                          <a:spcPts val="0"/>
                        </a:spcAft>
                        <a:buNone/>
                      </a:pPr>
                      <a:r>
                        <a:rPr lang="en" sz="2000" dirty="0">
                          <a:latin typeface="+mj-lt"/>
                        </a:rPr>
                        <a:t>42</a:t>
                      </a:r>
                      <a:endParaRPr sz="2000" dirty="0">
                        <a:latin typeface="+mj-lt"/>
                      </a:endParaRPr>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CE5CD"/>
                    </a:solidFill>
                  </a:tcPr>
                </a:tc>
                <a:tc>
                  <a:txBody>
                    <a:bodyPr/>
                    <a:lstStyle/>
                    <a:p>
                      <a:pPr marL="0" lvl="0" indent="0" algn="l" rtl="0">
                        <a:spcBef>
                          <a:spcPts val="0"/>
                        </a:spcBef>
                        <a:spcAft>
                          <a:spcPts val="0"/>
                        </a:spcAft>
                        <a:buNone/>
                      </a:pPr>
                      <a:r>
                        <a:rPr lang="en" sz="2000" dirty="0">
                          <a:latin typeface="+mj-lt"/>
                        </a:rPr>
                        <a:t>0</a:t>
                      </a:r>
                      <a:endParaRPr sz="2000" dirty="0">
                        <a:latin typeface="+mj-lt"/>
                      </a:endParaRPr>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CE5CD"/>
                    </a:solidFill>
                  </a:tcPr>
                </a:tc>
                <a:tc>
                  <a:txBody>
                    <a:bodyPr/>
                    <a:lstStyle/>
                    <a:p>
                      <a:pPr marL="0" lvl="0" indent="0" algn="l" rtl="0">
                        <a:spcBef>
                          <a:spcPts val="0"/>
                        </a:spcBef>
                        <a:spcAft>
                          <a:spcPts val="0"/>
                        </a:spcAft>
                        <a:buNone/>
                      </a:pPr>
                      <a:r>
                        <a:rPr lang="en" sz="2000">
                          <a:latin typeface="+mj-lt"/>
                        </a:rPr>
                        <a:t>37</a:t>
                      </a:r>
                      <a:endParaRPr sz="2000">
                        <a:latin typeface="+mj-lt"/>
                      </a:endParaRPr>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CE5CD"/>
                    </a:solidFill>
                  </a:tcPr>
                </a:tc>
                <a:tc>
                  <a:txBody>
                    <a:bodyPr/>
                    <a:lstStyle/>
                    <a:p>
                      <a:pPr marL="0" lvl="0" indent="0" algn="l" rtl="0">
                        <a:spcBef>
                          <a:spcPts val="0"/>
                        </a:spcBef>
                        <a:spcAft>
                          <a:spcPts val="0"/>
                        </a:spcAft>
                        <a:buNone/>
                      </a:pPr>
                      <a:r>
                        <a:rPr lang="en" sz="2000">
                          <a:latin typeface="+mj-lt"/>
                        </a:rPr>
                        <a:t>99</a:t>
                      </a:r>
                      <a:endParaRPr sz="2000">
                        <a:latin typeface="+mj-lt"/>
                      </a:endParaRPr>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CE5CD"/>
                    </a:solidFill>
                  </a:tcPr>
                </a:tc>
                <a:tc>
                  <a:txBody>
                    <a:bodyPr/>
                    <a:lstStyle/>
                    <a:p>
                      <a:pPr marL="0" lvl="0" indent="0" algn="l" rtl="0">
                        <a:spcBef>
                          <a:spcPts val="0"/>
                        </a:spcBef>
                        <a:spcAft>
                          <a:spcPts val="0"/>
                        </a:spcAft>
                        <a:buNone/>
                      </a:pPr>
                      <a:r>
                        <a:rPr lang="en" sz="2000">
                          <a:latin typeface="+mj-lt"/>
                        </a:rPr>
                        <a:t>1</a:t>
                      </a:r>
                      <a:endParaRPr sz="2000">
                        <a:latin typeface="+mj-lt"/>
                      </a:endParaRPr>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CE5CD"/>
                    </a:solidFill>
                  </a:tcPr>
                </a:tc>
                <a:extLst>
                  <a:ext uri="{0D108BD9-81ED-4DB2-BD59-A6C34878D82A}">
                    <a16:rowId xmlns:a16="http://schemas.microsoft.com/office/drawing/2014/main" val="10001"/>
                  </a:ext>
                </a:extLst>
              </a:tr>
              <a:tr h="609560">
                <a:tc>
                  <a:txBody>
                    <a:bodyPr/>
                    <a:lstStyle/>
                    <a:p>
                      <a:pPr marL="0" lvl="0" indent="0" algn="l" rtl="0">
                        <a:spcBef>
                          <a:spcPts val="0"/>
                        </a:spcBef>
                        <a:spcAft>
                          <a:spcPts val="0"/>
                        </a:spcAft>
                        <a:buNone/>
                      </a:pPr>
                      <a:r>
                        <a:rPr lang="en" sz="1300">
                          <a:latin typeface="Courier New"/>
                          <a:ea typeface="Courier New"/>
                          <a:cs typeface="Courier New"/>
                          <a:sym typeface="Courier New"/>
                        </a:rPr>
                        <a:t>e375</a:t>
                      </a:r>
                      <a:endParaRPr sz="1300">
                        <a:latin typeface="Courier New"/>
                        <a:ea typeface="Courier New"/>
                        <a:cs typeface="Courier New"/>
                        <a:sym typeface="Courier New"/>
                      </a:endParaRPr>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9DAF8"/>
                    </a:solidFill>
                  </a:tcPr>
                </a:tc>
                <a:tc>
                  <a:txBody>
                    <a:bodyPr/>
                    <a:lstStyle/>
                    <a:p>
                      <a:pPr marL="0" lvl="0" indent="0" algn="l" rtl="0">
                        <a:spcBef>
                          <a:spcPts val="0"/>
                        </a:spcBef>
                        <a:spcAft>
                          <a:spcPts val="0"/>
                        </a:spcAft>
                        <a:buNone/>
                      </a:pPr>
                      <a:r>
                        <a:rPr lang="en" sz="2000">
                          <a:latin typeface="+mj-lt"/>
                        </a:rPr>
                        <a:t>12</a:t>
                      </a:r>
                      <a:endParaRPr sz="2000">
                        <a:latin typeface="+mj-lt"/>
                      </a:endParaRPr>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9DAF8"/>
                    </a:solidFill>
                  </a:tcPr>
                </a:tc>
                <a:tc>
                  <a:txBody>
                    <a:bodyPr/>
                    <a:lstStyle/>
                    <a:p>
                      <a:pPr marL="0" lvl="0" indent="0" algn="l" rtl="0">
                        <a:spcBef>
                          <a:spcPts val="0"/>
                        </a:spcBef>
                        <a:spcAft>
                          <a:spcPts val="0"/>
                        </a:spcAft>
                        <a:buNone/>
                      </a:pPr>
                      <a:r>
                        <a:rPr lang="en" sz="2000" dirty="0">
                          <a:latin typeface="+mj-lt"/>
                        </a:rPr>
                        <a:t>1</a:t>
                      </a:r>
                      <a:endParaRPr sz="2000" dirty="0">
                        <a:latin typeface="+mj-lt"/>
                      </a:endParaRPr>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9DAF8"/>
                    </a:solidFill>
                  </a:tcPr>
                </a:tc>
                <a:tc>
                  <a:txBody>
                    <a:bodyPr/>
                    <a:lstStyle/>
                    <a:p>
                      <a:pPr marL="0" lvl="0" indent="0" algn="l" rtl="0">
                        <a:spcBef>
                          <a:spcPts val="0"/>
                        </a:spcBef>
                        <a:spcAft>
                          <a:spcPts val="0"/>
                        </a:spcAft>
                        <a:buNone/>
                      </a:pPr>
                      <a:r>
                        <a:rPr lang="en" sz="2000" dirty="0">
                          <a:latin typeface="+mj-lt"/>
                        </a:rPr>
                        <a:t>22</a:t>
                      </a:r>
                      <a:endParaRPr sz="2000" dirty="0">
                        <a:latin typeface="+mj-lt"/>
                      </a:endParaRPr>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9DAF8"/>
                    </a:solidFill>
                  </a:tcPr>
                </a:tc>
                <a:tc>
                  <a:txBody>
                    <a:bodyPr/>
                    <a:lstStyle/>
                    <a:p>
                      <a:pPr marL="0" lvl="0" indent="0" algn="l" rtl="0">
                        <a:spcBef>
                          <a:spcPts val="0"/>
                        </a:spcBef>
                        <a:spcAft>
                          <a:spcPts val="0"/>
                        </a:spcAft>
                        <a:buNone/>
                      </a:pPr>
                      <a:r>
                        <a:rPr lang="en" sz="2000">
                          <a:latin typeface="+mj-lt"/>
                        </a:rPr>
                        <a:t>88</a:t>
                      </a:r>
                      <a:endParaRPr sz="2000">
                        <a:latin typeface="+mj-lt"/>
                      </a:endParaRPr>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9DAF8"/>
                    </a:solidFill>
                  </a:tcPr>
                </a:tc>
                <a:tc>
                  <a:txBody>
                    <a:bodyPr/>
                    <a:lstStyle/>
                    <a:p>
                      <a:pPr marL="0" lvl="0" indent="0" algn="l" rtl="0">
                        <a:spcBef>
                          <a:spcPts val="0"/>
                        </a:spcBef>
                        <a:spcAft>
                          <a:spcPts val="0"/>
                        </a:spcAft>
                        <a:buNone/>
                      </a:pPr>
                      <a:r>
                        <a:rPr lang="en" sz="2000">
                          <a:latin typeface="+mj-lt"/>
                        </a:rPr>
                        <a:t>0</a:t>
                      </a:r>
                      <a:endParaRPr sz="2000">
                        <a:latin typeface="+mj-lt"/>
                      </a:endParaRPr>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9DAF8"/>
                    </a:solidFill>
                  </a:tcPr>
                </a:tc>
                <a:extLst>
                  <a:ext uri="{0D108BD9-81ED-4DB2-BD59-A6C34878D82A}">
                    <a16:rowId xmlns:a16="http://schemas.microsoft.com/office/drawing/2014/main" val="10002"/>
                  </a:ext>
                </a:extLst>
              </a:tr>
              <a:tr h="609560">
                <a:tc>
                  <a:txBody>
                    <a:bodyPr/>
                    <a:lstStyle/>
                    <a:p>
                      <a:pPr marL="0" lvl="0" indent="0" algn="l" rtl="0">
                        <a:spcBef>
                          <a:spcPts val="0"/>
                        </a:spcBef>
                        <a:spcAft>
                          <a:spcPts val="0"/>
                        </a:spcAft>
                        <a:buNone/>
                      </a:pPr>
                      <a:r>
                        <a:rPr lang="en" sz="1300">
                          <a:latin typeface="Courier New"/>
                          <a:ea typeface="Courier New"/>
                          <a:cs typeface="Courier New"/>
                          <a:sym typeface="Courier New"/>
                        </a:rPr>
                        <a:t>4gd8</a:t>
                      </a:r>
                      <a:endParaRPr sz="1300">
                        <a:latin typeface="Courier New"/>
                        <a:ea typeface="Courier New"/>
                        <a:cs typeface="Courier New"/>
                        <a:sym typeface="Courier New"/>
                      </a:endParaRPr>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6B8AF"/>
                    </a:solidFill>
                  </a:tcPr>
                </a:tc>
                <a:tc>
                  <a:txBody>
                    <a:bodyPr/>
                    <a:lstStyle/>
                    <a:p>
                      <a:pPr marL="0" lvl="0" indent="0" algn="l" rtl="0">
                        <a:spcBef>
                          <a:spcPts val="0"/>
                        </a:spcBef>
                        <a:spcAft>
                          <a:spcPts val="0"/>
                        </a:spcAft>
                        <a:buNone/>
                      </a:pPr>
                      <a:r>
                        <a:rPr lang="en" sz="2000">
                          <a:latin typeface="+mj-lt"/>
                        </a:rPr>
                        <a:t>25</a:t>
                      </a:r>
                      <a:endParaRPr sz="2000">
                        <a:latin typeface="+mj-lt"/>
                      </a:endParaRPr>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6B8AF"/>
                    </a:solidFill>
                  </a:tcPr>
                </a:tc>
                <a:tc>
                  <a:txBody>
                    <a:bodyPr/>
                    <a:lstStyle/>
                    <a:p>
                      <a:pPr marL="0" lvl="0" indent="0" algn="l" rtl="0">
                        <a:spcBef>
                          <a:spcPts val="0"/>
                        </a:spcBef>
                        <a:spcAft>
                          <a:spcPts val="0"/>
                        </a:spcAft>
                        <a:buNone/>
                      </a:pPr>
                      <a:r>
                        <a:rPr lang="en" sz="2000">
                          <a:latin typeface="+mj-lt"/>
                        </a:rPr>
                        <a:t>3</a:t>
                      </a:r>
                      <a:endParaRPr sz="2000">
                        <a:latin typeface="+mj-lt"/>
                      </a:endParaRPr>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6B8AF"/>
                    </a:solidFill>
                  </a:tcPr>
                </a:tc>
                <a:tc>
                  <a:txBody>
                    <a:bodyPr/>
                    <a:lstStyle/>
                    <a:p>
                      <a:pPr marL="0" lvl="0" indent="0" algn="l" rtl="0">
                        <a:spcBef>
                          <a:spcPts val="0"/>
                        </a:spcBef>
                        <a:spcAft>
                          <a:spcPts val="0"/>
                        </a:spcAft>
                        <a:buNone/>
                      </a:pPr>
                      <a:r>
                        <a:rPr lang="en" sz="2000" dirty="0">
                          <a:latin typeface="+mj-lt"/>
                        </a:rPr>
                        <a:t>23</a:t>
                      </a:r>
                      <a:endParaRPr sz="2000" dirty="0">
                        <a:latin typeface="+mj-lt"/>
                      </a:endParaRPr>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6B8AF"/>
                    </a:solidFill>
                  </a:tcPr>
                </a:tc>
                <a:tc>
                  <a:txBody>
                    <a:bodyPr/>
                    <a:lstStyle/>
                    <a:p>
                      <a:pPr marL="0" lvl="0" indent="0" algn="l" rtl="0">
                        <a:spcBef>
                          <a:spcPts val="0"/>
                        </a:spcBef>
                        <a:spcAft>
                          <a:spcPts val="0"/>
                        </a:spcAft>
                        <a:buNone/>
                      </a:pPr>
                      <a:r>
                        <a:rPr lang="en" sz="2000" dirty="0">
                          <a:latin typeface="+mj-lt"/>
                        </a:rPr>
                        <a:t>86</a:t>
                      </a:r>
                      <a:endParaRPr sz="2000" dirty="0">
                        <a:latin typeface="+mj-lt"/>
                      </a:endParaRPr>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6B8AF"/>
                    </a:solidFill>
                  </a:tcPr>
                </a:tc>
                <a:tc>
                  <a:txBody>
                    <a:bodyPr/>
                    <a:lstStyle/>
                    <a:p>
                      <a:pPr marL="0" lvl="0" indent="0" algn="l" rtl="0">
                        <a:spcBef>
                          <a:spcPts val="0"/>
                        </a:spcBef>
                        <a:spcAft>
                          <a:spcPts val="0"/>
                        </a:spcAft>
                        <a:buNone/>
                      </a:pPr>
                      <a:r>
                        <a:rPr lang="en" sz="2000">
                          <a:latin typeface="+mj-lt"/>
                        </a:rPr>
                        <a:t>0</a:t>
                      </a:r>
                      <a:endParaRPr sz="2000">
                        <a:latin typeface="+mj-lt"/>
                      </a:endParaRPr>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6B8AF"/>
                    </a:solidFill>
                  </a:tcPr>
                </a:tc>
                <a:extLst>
                  <a:ext uri="{0D108BD9-81ED-4DB2-BD59-A6C34878D82A}">
                    <a16:rowId xmlns:a16="http://schemas.microsoft.com/office/drawing/2014/main" val="10003"/>
                  </a:ext>
                </a:extLst>
              </a:tr>
              <a:tr h="609560">
                <a:tc>
                  <a:txBody>
                    <a:bodyPr/>
                    <a:lstStyle/>
                    <a:p>
                      <a:pPr marL="0" lvl="0" indent="0" algn="l" rtl="0">
                        <a:spcBef>
                          <a:spcPts val="0"/>
                        </a:spcBef>
                        <a:spcAft>
                          <a:spcPts val="0"/>
                        </a:spcAft>
                        <a:buNone/>
                      </a:pPr>
                      <a:r>
                        <a:rPr lang="en" sz="1300">
                          <a:latin typeface="Courier New"/>
                          <a:ea typeface="Courier New"/>
                          <a:cs typeface="Courier New"/>
                          <a:sym typeface="Courier New"/>
                        </a:rPr>
                        <a:t>9872</a:t>
                      </a:r>
                      <a:endParaRPr sz="1300">
                        <a:latin typeface="Courier New"/>
                        <a:ea typeface="Courier New"/>
                        <a:cs typeface="Courier New"/>
                        <a:sym typeface="Courier New"/>
                      </a:endParaRPr>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D2E9"/>
                    </a:solidFill>
                  </a:tcPr>
                </a:tc>
                <a:tc>
                  <a:txBody>
                    <a:bodyPr/>
                    <a:lstStyle/>
                    <a:p>
                      <a:pPr marL="0" lvl="0" indent="0" algn="l" rtl="0">
                        <a:spcBef>
                          <a:spcPts val="0"/>
                        </a:spcBef>
                        <a:spcAft>
                          <a:spcPts val="0"/>
                        </a:spcAft>
                        <a:buNone/>
                      </a:pPr>
                      <a:r>
                        <a:rPr lang="en" sz="2000">
                          <a:latin typeface="+mj-lt"/>
                        </a:rPr>
                        <a:t>0</a:t>
                      </a:r>
                      <a:endParaRPr sz="2000">
                        <a:latin typeface="+mj-lt"/>
                      </a:endParaRPr>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D2E9"/>
                    </a:solidFill>
                  </a:tcPr>
                </a:tc>
                <a:tc>
                  <a:txBody>
                    <a:bodyPr/>
                    <a:lstStyle/>
                    <a:p>
                      <a:pPr marL="0" lvl="0" indent="0" algn="l" rtl="0">
                        <a:spcBef>
                          <a:spcPts val="0"/>
                        </a:spcBef>
                        <a:spcAft>
                          <a:spcPts val="0"/>
                        </a:spcAft>
                        <a:buNone/>
                      </a:pPr>
                      <a:r>
                        <a:rPr lang="en" sz="2000">
                          <a:latin typeface="+mj-lt"/>
                        </a:rPr>
                        <a:t>0</a:t>
                      </a:r>
                      <a:endParaRPr sz="2000">
                        <a:latin typeface="+mj-lt"/>
                      </a:endParaRPr>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D2E9"/>
                    </a:solidFill>
                  </a:tcPr>
                </a:tc>
                <a:tc>
                  <a:txBody>
                    <a:bodyPr/>
                    <a:lstStyle/>
                    <a:p>
                      <a:pPr marL="0" lvl="0" indent="0" algn="l" rtl="0">
                        <a:spcBef>
                          <a:spcPts val="0"/>
                        </a:spcBef>
                        <a:spcAft>
                          <a:spcPts val="0"/>
                        </a:spcAft>
                        <a:buNone/>
                      </a:pPr>
                      <a:r>
                        <a:rPr lang="en" sz="2000">
                          <a:latin typeface="+mj-lt"/>
                        </a:rPr>
                        <a:t>87</a:t>
                      </a:r>
                      <a:endParaRPr sz="2000">
                        <a:latin typeface="+mj-lt"/>
                      </a:endParaRPr>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D2E9"/>
                    </a:solidFill>
                  </a:tcPr>
                </a:tc>
                <a:tc>
                  <a:txBody>
                    <a:bodyPr/>
                    <a:lstStyle/>
                    <a:p>
                      <a:pPr marL="0" lvl="0" indent="0" algn="l" rtl="0">
                        <a:spcBef>
                          <a:spcPts val="0"/>
                        </a:spcBef>
                        <a:spcAft>
                          <a:spcPts val="0"/>
                        </a:spcAft>
                        <a:buNone/>
                      </a:pPr>
                      <a:r>
                        <a:rPr lang="en" sz="2000" dirty="0">
                          <a:latin typeface="+mj-lt"/>
                        </a:rPr>
                        <a:t>12</a:t>
                      </a:r>
                      <a:endParaRPr sz="2000" dirty="0">
                        <a:latin typeface="+mj-lt"/>
                      </a:endParaRPr>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D2E9"/>
                    </a:solidFill>
                  </a:tcPr>
                </a:tc>
                <a:tc>
                  <a:txBody>
                    <a:bodyPr/>
                    <a:lstStyle/>
                    <a:p>
                      <a:pPr marL="0" lvl="0" indent="0" algn="l" rtl="0">
                        <a:spcBef>
                          <a:spcPts val="0"/>
                        </a:spcBef>
                        <a:spcAft>
                          <a:spcPts val="0"/>
                        </a:spcAft>
                        <a:buNone/>
                      </a:pPr>
                      <a:r>
                        <a:rPr lang="en" sz="2000" dirty="0">
                          <a:latin typeface="+mj-lt"/>
                        </a:rPr>
                        <a:t>0</a:t>
                      </a:r>
                      <a:endParaRPr sz="2000" dirty="0">
                        <a:latin typeface="+mj-lt"/>
                      </a:endParaRPr>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D2E9"/>
                    </a:solidFill>
                  </a:tcPr>
                </a:tc>
                <a:extLst>
                  <a:ext uri="{0D108BD9-81ED-4DB2-BD59-A6C34878D82A}">
                    <a16:rowId xmlns:a16="http://schemas.microsoft.com/office/drawing/2014/main" val="10004"/>
                  </a:ext>
                </a:extLst>
              </a:tr>
            </a:tbl>
          </a:graphicData>
        </a:graphic>
      </p:graphicFrame>
      <p:sp>
        <p:nvSpPr>
          <p:cNvPr id="315" name="Google Shape;315;p34"/>
          <p:cNvSpPr/>
          <p:nvPr/>
        </p:nvSpPr>
        <p:spPr>
          <a:xfrm>
            <a:off x="470704" y="1953400"/>
            <a:ext cx="3121600" cy="318400"/>
          </a:xfrm>
          <a:prstGeom prst="rect">
            <a:avLst/>
          </a:prstGeom>
          <a:solidFill>
            <a:schemeClr val="lt2"/>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r>
              <a:rPr lang="en" sz="1333">
                <a:latin typeface="Courier New"/>
                <a:ea typeface="Courier New"/>
                <a:cs typeface="Courier New"/>
                <a:sym typeface="Courier New"/>
              </a:rPr>
              <a:t>FeatureTable[Frequency]</a:t>
            </a:r>
            <a:endParaRPr sz="1333">
              <a:latin typeface="Courier New"/>
              <a:ea typeface="Courier New"/>
              <a:cs typeface="Courier New"/>
              <a:sym typeface="Courier New"/>
            </a:endParaRPr>
          </a:p>
        </p:txBody>
      </p:sp>
      <p:graphicFrame>
        <p:nvGraphicFramePr>
          <p:cNvPr id="316" name="Google Shape;316;p34"/>
          <p:cNvGraphicFramePr/>
          <p:nvPr/>
        </p:nvGraphicFramePr>
        <p:xfrm>
          <a:off x="6488371" y="3843200"/>
          <a:ext cx="5438733" cy="2851514"/>
        </p:xfrm>
        <a:graphic>
          <a:graphicData uri="http://schemas.openxmlformats.org/drawingml/2006/table">
            <a:tbl>
              <a:tblPr>
                <a:noFill/>
              </a:tblPr>
              <a:tblGrid>
                <a:gridCol w="1818733">
                  <a:extLst>
                    <a:ext uri="{9D8B030D-6E8A-4147-A177-3AD203B41FA5}">
                      <a16:colId xmlns:a16="http://schemas.microsoft.com/office/drawing/2014/main" val="20000"/>
                    </a:ext>
                  </a:extLst>
                </a:gridCol>
                <a:gridCol w="931633">
                  <a:extLst>
                    <a:ext uri="{9D8B030D-6E8A-4147-A177-3AD203B41FA5}">
                      <a16:colId xmlns:a16="http://schemas.microsoft.com/office/drawing/2014/main" val="20001"/>
                    </a:ext>
                  </a:extLst>
                </a:gridCol>
                <a:gridCol w="774467">
                  <a:extLst>
                    <a:ext uri="{9D8B030D-6E8A-4147-A177-3AD203B41FA5}">
                      <a16:colId xmlns:a16="http://schemas.microsoft.com/office/drawing/2014/main" val="20002"/>
                    </a:ext>
                  </a:extLst>
                </a:gridCol>
                <a:gridCol w="889800">
                  <a:extLst>
                    <a:ext uri="{9D8B030D-6E8A-4147-A177-3AD203B41FA5}">
                      <a16:colId xmlns:a16="http://schemas.microsoft.com/office/drawing/2014/main" val="20003"/>
                    </a:ext>
                  </a:extLst>
                </a:gridCol>
                <a:gridCol w="1024100">
                  <a:extLst>
                    <a:ext uri="{9D8B030D-6E8A-4147-A177-3AD203B41FA5}">
                      <a16:colId xmlns:a16="http://schemas.microsoft.com/office/drawing/2014/main" val="20004"/>
                    </a:ext>
                  </a:extLst>
                </a:gridCol>
              </a:tblGrid>
              <a:tr h="447000">
                <a:tc>
                  <a:txBody>
                    <a:bodyPr/>
                    <a:lstStyle/>
                    <a:p>
                      <a:pPr marL="0" lvl="0" indent="0" algn="l" rtl="0">
                        <a:spcBef>
                          <a:spcPts val="0"/>
                        </a:spcBef>
                        <a:spcAft>
                          <a:spcPts val="0"/>
                        </a:spcAft>
                        <a:buNone/>
                      </a:pPr>
                      <a:endParaRPr sz="1300">
                        <a:latin typeface="Courier New"/>
                        <a:ea typeface="Courier New"/>
                        <a:cs typeface="Courier New"/>
                        <a:sym typeface="Courier New"/>
                      </a:endParaRPr>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1300">
                          <a:latin typeface="Courier New"/>
                          <a:ea typeface="Courier New"/>
                          <a:cs typeface="Courier New"/>
                          <a:sym typeface="Courier New"/>
                        </a:rPr>
                        <a:t>4ac2</a:t>
                      </a:r>
                      <a:endParaRPr sz="1300">
                        <a:latin typeface="Courier New"/>
                        <a:ea typeface="Courier New"/>
                        <a:cs typeface="Courier New"/>
                        <a:sym typeface="Courier New"/>
                      </a:endParaRPr>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Clr>
                          <a:schemeClr val="dk1"/>
                        </a:buClr>
                        <a:buSzPts val="1100"/>
                        <a:buFont typeface="Arial"/>
                        <a:buNone/>
                      </a:pPr>
                      <a:r>
                        <a:rPr lang="en" sz="1300">
                          <a:solidFill>
                            <a:schemeClr val="dk1"/>
                          </a:solidFill>
                          <a:latin typeface="Courier New"/>
                          <a:ea typeface="Courier New"/>
                          <a:cs typeface="Courier New"/>
                          <a:sym typeface="Courier New"/>
                        </a:rPr>
                        <a:t>e375</a:t>
                      </a:r>
                      <a:endParaRPr sz="1300">
                        <a:latin typeface="Courier New"/>
                        <a:ea typeface="Courier New"/>
                        <a:cs typeface="Courier New"/>
                        <a:sym typeface="Courier New"/>
                      </a:endParaRPr>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Clr>
                          <a:schemeClr val="dk1"/>
                        </a:buClr>
                        <a:buSzPts val="1100"/>
                        <a:buFont typeface="Arial"/>
                        <a:buNone/>
                      </a:pPr>
                      <a:r>
                        <a:rPr lang="en" sz="1300">
                          <a:solidFill>
                            <a:schemeClr val="dk1"/>
                          </a:solidFill>
                          <a:latin typeface="Courier New"/>
                          <a:ea typeface="Courier New"/>
                          <a:cs typeface="Courier New"/>
                          <a:sym typeface="Courier New"/>
                        </a:rPr>
                        <a:t>4gd8</a:t>
                      </a:r>
                      <a:endParaRPr sz="1300">
                        <a:latin typeface="Courier New"/>
                        <a:ea typeface="Courier New"/>
                        <a:cs typeface="Courier New"/>
                        <a:sym typeface="Courier New"/>
                      </a:endParaRPr>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Clr>
                          <a:schemeClr val="dk1"/>
                        </a:buClr>
                        <a:buSzPts val="1100"/>
                        <a:buFont typeface="Arial"/>
                        <a:buNone/>
                      </a:pPr>
                      <a:r>
                        <a:rPr lang="en" sz="1300">
                          <a:solidFill>
                            <a:schemeClr val="dk1"/>
                          </a:solidFill>
                          <a:latin typeface="Courier New"/>
                          <a:ea typeface="Courier New"/>
                          <a:cs typeface="Courier New"/>
                          <a:sym typeface="Courier New"/>
                        </a:rPr>
                        <a:t>9872</a:t>
                      </a:r>
                      <a:endParaRPr sz="1300">
                        <a:latin typeface="Courier New"/>
                        <a:ea typeface="Courier New"/>
                        <a:cs typeface="Courier New"/>
                        <a:sym typeface="Courier New"/>
                      </a:endParaRPr>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0"/>
                  </a:ext>
                </a:extLst>
              </a:tr>
              <a:tr h="609560">
                <a:tc>
                  <a:txBody>
                    <a:bodyPr/>
                    <a:lstStyle/>
                    <a:p>
                      <a:pPr marL="0" lvl="0" indent="0" algn="l" rtl="0">
                        <a:spcBef>
                          <a:spcPts val="0"/>
                        </a:spcBef>
                        <a:spcAft>
                          <a:spcPts val="0"/>
                        </a:spcAft>
                        <a:buNone/>
                      </a:pPr>
                      <a:r>
                        <a:rPr lang="en" sz="1300">
                          <a:latin typeface="Courier New"/>
                          <a:ea typeface="Courier New"/>
                          <a:cs typeface="Courier New"/>
                          <a:sym typeface="Courier New"/>
                        </a:rPr>
                        <a:t>4ac2</a:t>
                      </a:r>
                      <a:endParaRPr sz="1300">
                        <a:latin typeface="Courier New"/>
                        <a:ea typeface="Courier New"/>
                        <a:cs typeface="Courier New"/>
                        <a:sym typeface="Courier New"/>
                      </a:endParaRPr>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2000" dirty="0">
                          <a:latin typeface="+mj-lt"/>
                        </a:rPr>
                        <a:t>0.0</a:t>
                      </a:r>
                      <a:endParaRPr sz="2000" dirty="0">
                        <a:latin typeface="+mj-lt"/>
                      </a:endParaRPr>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2000">
                        <a:latin typeface="+mj-lt"/>
                      </a:endParaRPr>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2000">
                        <a:latin typeface="+mj-lt"/>
                      </a:endParaRPr>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2000">
                        <a:latin typeface="+mj-lt"/>
                      </a:endParaRPr>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1"/>
                  </a:ext>
                </a:extLst>
              </a:tr>
              <a:tr h="609560">
                <a:tc>
                  <a:txBody>
                    <a:bodyPr/>
                    <a:lstStyle/>
                    <a:p>
                      <a:pPr marL="0" lvl="0" indent="0" algn="l" rtl="0">
                        <a:spcBef>
                          <a:spcPts val="0"/>
                        </a:spcBef>
                        <a:spcAft>
                          <a:spcPts val="0"/>
                        </a:spcAft>
                        <a:buNone/>
                      </a:pPr>
                      <a:r>
                        <a:rPr lang="en" sz="1300">
                          <a:latin typeface="Courier New"/>
                          <a:ea typeface="Courier New"/>
                          <a:cs typeface="Courier New"/>
                          <a:sym typeface="Courier New"/>
                        </a:rPr>
                        <a:t>e375</a:t>
                      </a:r>
                      <a:endParaRPr sz="1300">
                        <a:latin typeface="Courier New"/>
                        <a:ea typeface="Courier New"/>
                        <a:cs typeface="Courier New"/>
                        <a:sym typeface="Courier New"/>
                      </a:endParaRPr>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2000" dirty="0">
                          <a:latin typeface="+mj-lt"/>
                        </a:rPr>
                        <a:t>0.19</a:t>
                      </a:r>
                      <a:endParaRPr sz="2000" dirty="0">
                        <a:latin typeface="+mj-lt"/>
                      </a:endParaRPr>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2000" dirty="0">
                          <a:latin typeface="+mj-lt"/>
                        </a:rPr>
                        <a:t>0.0</a:t>
                      </a:r>
                      <a:endParaRPr sz="2000" dirty="0">
                        <a:latin typeface="+mj-lt"/>
                      </a:endParaRPr>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2000">
                        <a:latin typeface="+mj-lt"/>
                      </a:endParaRPr>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2000">
                        <a:latin typeface="+mj-lt"/>
                      </a:endParaRPr>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2"/>
                  </a:ext>
                </a:extLst>
              </a:tr>
              <a:tr h="564909">
                <a:tc>
                  <a:txBody>
                    <a:bodyPr/>
                    <a:lstStyle/>
                    <a:p>
                      <a:pPr marL="0" lvl="0" indent="0" algn="l" rtl="0">
                        <a:spcBef>
                          <a:spcPts val="0"/>
                        </a:spcBef>
                        <a:spcAft>
                          <a:spcPts val="0"/>
                        </a:spcAft>
                        <a:buNone/>
                      </a:pPr>
                      <a:r>
                        <a:rPr lang="en" sz="1300">
                          <a:latin typeface="Courier New"/>
                          <a:ea typeface="Courier New"/>
                          <a:cs typeface="Courier New"/>
                          <a:sym typeface="Courier New"/>
                        </a:rPr>
                        <a:t>4gd8</a:t>
                      </a:r>
                      <a:endParaRPr sz="1300">
                        <a:latin typeface="Courier New"/>
                        <a:ea typeface="Courier New"/>
                        <a:cs typeface="Courier New"/>
                        <a:sym typeface="Courier New"/>
                      </a:endParaRPr>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2000" dirty="0">
                          <a:latin typeface="+mj-lt"/>
                        </a:rPr>
                        <a:t>0.15</a:t>
                      </a:r>
                      <a:endParaRPr sz="2000" dirty="0">
                        <a:latin typeface="+mj-lt"/>
                      </a:endParaRPr>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2000" dirty="0">
                          <a:latin typeface="+mj-lt"/>
                        </a:rPr>
                        <a:t>0.07</a:t>
                      </a:r>
                      <a:endParaRPr sz="2000" dirty="0">
                        <a:latin typeface="+mj-lt"/>
                      </a:endParaRPr>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2000" dirty="0">
                          <a:latin typeface="+mj-lt"/>
                        </a:rPr>
                        <a:t>0.0</a:t>
                      </a:r>
                      <a:endParaRPr sz="2000" dirty="0">
                        <a:latin typeface="+mj-lt"/>
                      </a:endParaRPr>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2000" dirty="0">
                        <a:latin typeface="+mj-lt"/>
                      </a:endParaRPr>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620485">
                <a:tc>
                  <a:txBody>
                    <a:bodyPr/>
                    <a:lstStyle/>
                    <a:p>
                      <a:pPr marL="0" lvl="0" indent="0" algn="l" rtl="0">
                        <a:spcBef>
                          <a:spcPts val="0"/>
                        </a:spcBef>
                        <a:spcAft>
                          <a:spcPts val="0"/>
                        </a:spcAft>
                        <a:buNone/>
                      </a:pPr>
                      <a:r>
                        <a:rPr lang="en" sz="1300">
                          <a:latin typeface="Courier New"/>
                          <a:ea typeface="Courier New"/>
                          <a:cs typeface="Courier New"/>
                          <a:sym typeface="Courier New"/>
                        </a:rPr>
                        <a:t>9872</a:t>
                      </a:r>
                      <a:endParaRPr sz="1300">
                        <a:latin typeface="Courier New"/>
                        <a:ea typeface="Courier New"/>
                        <a:cs typeface="Courier New"/>
                        <a:sym typeface="Courier New"/>
                      </a:endParaRPr>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2000">
                          <a:latin typeface="+mj-lt"/>
                        </a:rPr>
                        <a:t>0.65</a:t>
                      </a:r>
                      <a:endParaRPr sz="2000">
                        <a:latin typeface="+mj-lt"/>
                      </a:endParaRPr>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2000">
                          <a:latin typeface="+mj-lt"/>
                        </a:rPr>
                        <a:t>0.69</a:t>
                      </a:r>
                      <a:endParaRPr sz="2000">
                        <a:latin typeface="+mj-lt"/>
                      </a:endParaRPr>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2000" dirty="0">
                          <a:latin typeface="+mj-lt"/>
                        </a:rPr>
                        <a:t>0.70</a:t>
                      </a:r>
                      <a:endParaRPr sz="2000" dirty="0">
                        <a:latin typeface="+mj-lt"/>
                      </a:endParaRPr>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2000" dirty="0">
                          <a:latin typeface="+mj-lt"/>
                        </a:rPr>
                        <a:t>0.0</a:t>
                      </a:r>
                      <a:endParaRPr sz="2000" dirty="0">
                        <a:latin typeface="+mj-lt"/>
                      </a:endParaRPr>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4"/>
                  </a:ext>
                </a:extLst>
              </a:tr>
            </a:tbl>
          </a:graphicData>
        </a:graphic>
      </p:graphicFrame>
      <p:sp>
        <p:nvSpPr>
          <p:cNvPr id="317" name="Google Shape;317;p34"/>
          <p:cNvSpPr/>
          <p:nvPr/>
        </p:nvSpPr>
        <p:spPr>
          <a:xfrm>
            <a:off x="6488371" y="3524800"/>
            <a:ext cx="3121600" cy="318400"/>
          </a:xfrm>
          <a:prstGeom prst="rect">
            <a:avLst/>
          </a:prstGeom>
          <a:solidFill>
            <a:schemeClr val="lt2"/>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r>
              <a:rPr lang="en" sz="1333">
                <a:latin typeface="Courier New"/>
                <a:ea typeface="Courier New"/>
                <a:cs typeface="Courier New"/>
                <a:sym typeface="Courier New"/>
              </a:rPr>
              <a:t>DistanceMatrix</a:t>
            </a:r>
            <a:endParaRPr sz="1333">
              <a:latin typeface="Courier New"/>
              <a:ea typeface="Courier New"/>
              <a:cs typeface="Courier New"/>
              <a:sym typeface="Courier New"/>
            </a:endParaRPr>
          </a:p>
        </p:txBody>
      </p:sp>
      <p:grpSp>
        <p:nvGrpSpPr>
          <p:cNvPr id="318" name="Google Shape;318;p34"/>
          <p:cNvGrpSpPr/>
          <p:nvPr/>
        </p:nvGrpSpPr>
        <p:grpSpPr>
          <a:xfrm>
            <a:off x="6921634" y="2535467"/>
            <a:ext cx="596900" cy="698800"/>
            <a:chOff x="5572225" y="1901600"/>
            <a:chExt cx="447675" cy="524100"/>
          </a:xfrm>
        </p:grpSpPr>
        <p:cxnSp>
          <p:nvCxnSpPr>
            <p:cNvPr id="319" name="Google Shape;319;p34"/>
            <p:cNvCxnSpPr/>
            <p:nvPr/>
          </p:nvCxnSpPr>
          <p:spPr>
            <a:xfrm>
              <a:off x="6019900" y="1901600"/>
              <a:ext cx="0" cy="524100"/>
            </a:xfrm>
            <a:prstGeom prst="straightConnector1">
              <a:avLst/>
            </a:prstGeom>
            <a:noFill/>
            <a:ln w="19050" cap="flat" cmpd="sng">
              <a:solidFill>
                <a:schemeClr val="dk2"/>
              </a:solidFill>
              <a:prstDash val="solid"/>
              <a:round/>
              <a:headEnd type="none" w="med" len="med"/>
              <a:tailEnd type="triangle" w="med" len="med"/>
            </a:ln>
          </p:spPr>
        </p:cxnSp>
        <p:cxnSp>
          <p:nvCxnSpPr>
            <p:cNvPr id="320" name="Google Shape;320;p34"/>
            <p:cNvCxnSpPr/>
            <p:nvPr/>
          </p:nvCxnSpPr>
          <p:spPr>
            <a:xfrm>
              <a:off x="5572225" y="1901600"/>
              <a:ext cx="447600" cy="0"/>
            </a:xfrm>
            <a:prstGeom prst="straightConnector1">
              <a:avLst/>
            </a:prstGeom>
            <a:noFill/>
            <a:ln w="19050" cap="flat" cmpd="sng">
              <a:solidFill>
                <a:schemeClr val="dk2"/>
              </a:solidFill>
              <a:prstDash val="solid"/>
              <a:round/>
              <a:headEnd type="none" w="med" len="med"/>
              <a:tailEnd type="none" w="med" len="med"/>
            </a:ln>
          </p:spPr>
        </p:cxnSp>
      </p:grpSp>
      <p:pic>
        <p:nvPicPr>
          <p:cNvPr id="321" name="Google Shape;321;p34"/>
          <p:cNvPicPr preferRelativeResize="0"/>
          <p:nvPr/>
        </p:nvPicPr>
        <p:blipFill>
          <a:blip r:embed="rId3">
            <a:alphaModFix/>
          </a:blip>
          <a:stretch>
            <a:fillRect/>
          </a:stretch>
        </p:blipFill>
        <p:spPr>
          <a:xfrm>
            <a:off x="7738167" y="1561593"/>
            <a:ext cx="4182565" cy="1413108"/>
          </a:xfrm>
          <a:prstGeom prst="rect">
            <a:avLst/>
          </a:prstGeom>
          <a:noFill/>
          <a:ln>
            <a:noFill/>
          </a:ln>
        </p:spPr>
      </p:pic>
      <p:sp>
        <p:nvSpPr>
          <p:cNvPr id="322" name="Google Shape;322;p34"/>
          <p:cNvSpPr txBox="1">
            <a:spLocks noGrp="1"/>
          </p:cNvSpPr>
          <p:nvPr>
            <p:ph type="title"/>
          </p:nvPr>
        </p:nvSpPr>
        <p:spPr>
          <a:xfrm>
            <a:off x="609600" y="173037"/>
            <a:ext cx="10972800" cy="1143200"/>
          </a:xfrm>
          <a:prstGeom prst="rect">
            <a:avLst/>
          </a:prstGeom>
        </p:spPr>
        <p:txBody>
          <a:bodyPr spcFirstLastPara="1" vert="horz" wrap="square" lIns="121900" tIns="121900" rIns="121900" bIns="121900" rtlCol="0" anchor="ctr" anchorCtr="0">
            <a:noAutofit/>
          </a:bodyPr>
          <a:lstStyle/>
          <a:p>
            <a:pPr>
              <a:spcBef>
                <a:spcPts val="0"/>
              </a:spcBef>
            </a:pPr>
            <a:r>
              <a:rPr lang="en" sz="3200"/>
              <a:t>Bray-Curtis distance: non-phylogenetic beta diversity metric</a:t>
            </a:r>
            <a:endParaRPr sz="3200"/>
          </a:p>
        </p:txBody>
      </p:sp>
      <p:sp>
        <p:nvSpPr>
          <p:cNvPr id="2" name="Rectangle 1">
            <a:extLst>
              <a:ext uri="{FF2B5EF4-FFF2-40B4-BE49-F238E27FC236}">
                <a16:creationId xmlns:a16="http://schemas.microsoft.com/office/drawing/2014/main" id="{6D731F8B-E1BC-2641-BBAD-F40A29ADFD2A}"/>
              </a:ext>
            </a:extLst>
          </p:cNvPr>
          <p:cNvSpPr/>
          <p:nvPr/>
        </p:nvSpPr>
        <p:spPr>
          <a:xfrm>
            <a:off x="722434" y="5695954"/>
            <a:ext cx="6096000" cy="923330"/>
          </a:xfrm>
          <a:prstGeom prst="rect">
            <a:avLst/>
          </a:prstGeom>
        </p:spPr>
        <p:txBody>
          <a:bodyPr>
            <a:spAutoFit/>
          </a:bodyPr>
          <a:lstStyle/>
          <a:p>
            <a:pPr lvl="0"/>
            <a:r>
              <a:rPr lang="en-US" dirty="0"/>
              <a:t>30+1+15+11+1 = 58</a:t>
            </a:r>
          </a:p>
          <a:p>
            <a:pPr lvl="0"/>
            <a:r>
              <a:rPr lang="en-US" dirty="0"/>
              <a:t>54+1+59+187+1 = 302</a:t>
            </a:r>
          </a:p>
          <a:p>
            <a:pPr lvl="0"/>
            <a:r>
              <a:rPr lang="en-US" dirty="0"/>
              <a:t>=58/302 = 0.19</a:t>
            </a:r>
          </a:p>
        </p:txBody>
      </p:sp>
    </p:spTree>
    <p:extLst>
      <p:ext uri="{BB962C8B-B14F-4D97-AF65-F5344CB8AC3E}">
        <p14:creationId xmlns:p14="http://schemas.microsoft.com/office/powerpoint/2010/main" val="30547303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graphicFrame>
        <p:nvGraphicFramePr>
          <p:cNvPr id="327" name="Google Shape;327;p35"/>
          <p:cNvGraphicFramePr/>
          <p:nvPr/>
        </p:nvGraphicFramePr>
        <p:xfrm>
          <a:off x="464334" y="2271800"/>
          <a:ext cx="6354100" cy="3017320"/>
        </p:xfrm>
        <a:graphic>
          <a:graphicData uri="http://schemas.openxmlformats.org/drawingml/2006/table">
            <a:tbl>
              <a:tblPr>
                <a:noFill/>
              </a:tblPr>
              <a:tblGrid>
                <a:gridCol w="1818733">
                  <a:extLst>
                    <a:ext uri="{9D8B030D-6E8A-4147-A177-3AD203B41FA5}">
                      <a16:colId xmlns:a16="http://schemas.microsoft.com/office/drawing/2014/main" val="20000"/>
                    </a:ext>
                  </a:extLst>
                </a:gridCol>
                <a:gridCol w="931633">
                  <a:extLst>
                    <a:ext uri="{9D8B030D-6E8A-4147-A177-3AD203B41FA5}">
                      <a16:colId xmlns:a16="http://schemas.microsoft.com/office/drawing/2014/main" val="20001"/>
                    </a:ext>
                  </a:extLst>
                </a:gridCol>
                <a:gridCol w="901467">
                  <a:extLst>
                    <a:ext uri="{9D8B030D-6E8A-4147-A177-3AD203B41FA5}">
                      <a16:colId xmlns:a16="http://schemas.microsoft.com/office/drawing/2014/main" val="20002"/>
                    </a:ext>
                  </a:extLst>
                </a:gridCol>
                <a:gridCol w="899467">
                  <a:extLst>
                    <a:ext uri="{9D8B030D-6E8A-4147-A177-3AD203B41FA5}">
                      <a16:colId xmlns:a16="http://schemas.microsoft.com/office/drawing/2014/main" val="20003"/>
                    </a:ext>
                  </a:extLst>
                </a:gridCol>
                <a:gridCol w="906833">
                  <a:extLst>
                    <a:ext uri="{9D8B030D-6E8A-4147-A177-3AD203B41FA5}">
                      <a16:colId xmlns:a16="http://schemas.microsoft.com/office/drawing/2014/main" val="20004"/>
                    </a:ext>
                  </a:extLst>
                </a:gridCol>
                <a:gridCol w="895967">
                  <a:extLst>
                    <a:ext uri="{9D8B030D-6E8A-4147-A177-3AD203B41FA5}">
                      <a16:colId xmlns:a16="http://schemas.microsoft.com/office/drawing/2014/main" val="20005"/>
                    </a:ext>
                  </a:extLst>
                </a:gridCol>
              </a:tblGrid>
              <a:tr h="447000">
                <a:tc>
                  <a:txBody>
                    <a:bodyPr/>
                    <a:lstStyle/>
                    <a:p>
                      <a:pPr marL="0" lvl="0" indent="0" algn="l" rtl="0">
                        <a:spcBef>
                          <a:spcPts val="0"/>
                        </a:spcBef>
                        <a:spcAft>
                          <a:spcPts val="0"/>
                        </a:spcAft>
                        <a:buNone/>
                      </a:pPr>
                      <a:endParaRPr sz="1300">
                        <a:latin typeface="Courier New"/>
                        <a:ea typeface="Courier New"/>
                        <a:cs typeface="Courier New"/>
                        <a:sym typeface="Courier New"/>
                      </a:endParaRPr>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1100">
                          <a:latin typeface="Courier New"/>
                          <a:ea typeface="Courier New"/>
                          <a:cs typeface="Courier New"/>
                          <a:sym typeface="Courier New"/>
                        </a:rPr>
                        <a:t>feature1</a:t>
                      </a:r>
                      <a:endParaRPr sz="1100">
                        <a:latin typeface="Courier New"/>
                        <a:ea typeface="Courier New"/>
                        <a:cs typeface="Courier New"/>
                        <a:sym typeface="Courier New"/>
                      </a:endParaRPr>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 sz="1100">
                          <a:solidFill>
                            <a:schemeClr val="dk1"/>
                          </a:solidFill>
                          <a:latin typeface="Courier New"/>
                          <a:ea typeface="Courier New"/>
                          <a:cs typeface="Courier New"/>
                          <a:sym typeface="Courier New"/>
                        </a:rPr>
                        <a:t>feature2</a:t>
                      </a:r>
                      <a:endParaRPr sz="1300">
                        <a:latin typeface="Courier New"/>
                        <a:ea typeface="Courier New"/>
                        <a:cs typeface="Courier New"/>
                        <a:sym typeface="Courier New"/>
                      </a:endParaRPr>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 sz="1100">
                          <a:solidFill>
                            <a:schemeClr val="dk1"/>
                          </a:solidFill>
                          <a:latin typeface="Courier New"/>
                          <a:ea typeface="Courier New"/>
                          <a:cs typeface="Courier New"/>
                          <a:sym typeface="Courier New"/>
                        </a:rPr>
                        <a:t>feature3</a:t>
                      </a:r>
                      <a:endParaRPr sz="1300">
                        <a:latin typeface="Courier New"/>
                        <a:ea typeface="Courier New"/>
                        <a:cs typeface="Courier New"/>
                        <a:sym typeface="Courier New"/>
                      </a:endParaRPr>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 sz="1100">
                          <a:solidFill>
                            <a:schemeClr val="dk1"/>
                          </a:solidFill>
                          <a:latin typeface="Courier New"/>
                          <a:ea typeface="Courier New"/>
                          <a:cs typeface="Courier New"/>
                          <a:sym typeface="Courier New"/>
                        </a:rPr>
                        <a:t>feature4</a:t>
                      </a:r>
                      <a:endParaRPr sz="1300">
                        <a:latin typeface="Courier New"/>
                        <a:ea typeface="Courier New"/>
                        <a:cs typeface="Courier New"/>
                        <a:sym typeface="Courier New"/>
                      </a:endParaRPr>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 sz="1100">
                          <a:solidFill>
                            <a:schemeClr val="dk1"/>
                          </a:solidFill>
                          <a:latin typeface="Courier New"/>
                          <a:ea typeface="Courier New"/>
                          <a:cs typeface="Courier New"/>
                          <a:sym typeface="Courier New"/>
                        </a:rPr>
                        <a:t>feature5</a:t>
                      </a:r>
                      <a:endParaRPr sz="1300">
                        <a:latin typeface="Courier New"/>
                        <a:ea typeface="Courier New"/>
                        <a:cs typeface="Courier New"/>
                        <a:sym typeface="Courier New"/>
                      </a:endParaRPr>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609560">
                <a:tc>
                  <a:txBody>
                    <a:bodyPr/>
                    <a:lstStyle/>
                    <a:p>
                      <a:pPr marL="0" lvl="0" indent="0" algn="l" rtl="0">
                        <a:spcBef>
                          <a:spcPts val="0"/>
                        </a:spcBef>
                        <a:spcAft>
                          <a:spcPts val="0"/>
                        </a:spcAft>
                        <a:buNone/>
                      </a:pPr>
                      <a:r>
                        <a:rPr lang="en" sz="1300">
                          <a:latin typeface="Courier New"/>
                          <a:ea typeface="Courier New"/>
                          <a:cs typeface="Courier New"/>
                          <a:sym typeface="Courier New"/>
                        </a:rPr>
                        <a:t>4ac2</a:t>
                      </a:r>
                      <a:endParaRPr sz="1300">
                        <a:latin typeface="Courier New"/>
                        <a:ea typeface="Courier New"/>
                        <a:cs typeface="Courier New"/>
                        <a:sym typeface="Courier New"/>
                      </a:endParaRPr>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CE5CD"/>
                    </a:solidFill>
                  </a:tcPr>
                </a:tc>
                <a:tc>
                  <a:txBody>
                    <a:bodyPr/>
                    <a:lstStyle/>
                    <a:p>
                      <a:pPr marL="0" lvl="0" indent="0" algn="l" rtl="0">
                        <a:spcBef>
                          <a:spcPts val="0"/>
                        </a:spcBef>
                        <a:spcAft>
                          <a:spcPts val="0"/>
                        </a:spcAft>
                        <a:buNone/>
                      </a:pPr>
                      <a:r>
                        <a:rPr lang="en" sz="2000" dirty="0">
                          <a:latin typeface="+mj-lt"/>
                        </a:rPr>
                        <a:t>42</a:t>
                      </a:r>
                      <a:endParaRPr sz="2000" dirty="0">
                        <a:latin typeface="+mj-lt"/>
                      </a:endParaRPr>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CE5CD"/>
                    </a:solidFill>
                  </a:tcPr>
                </a:tc>
                <a:tc>
                  <a:txBody>
                    <a:bodyPr/>
                    <a:lstStyle/>
                    <a:p>
                      <a:pPr marL="0" lvl="0" indent="0" algn="l" rtl="0">
                        <a:spcBef>
                          <a:spcPts val="0"/>
                        </a:spcBef>
                        <a:spcAft>
                          <a:spcPts val="0"/>
                        </a:spcAft>
                        <a:buNone/>
                      </a:pPr>
                      <a:r>
                        <a:rPr lang="en" sz="2000" dirty="0">
                          <a:latin typeface="+mj-lt"/>
                        </a:rPr>
                        <a:t>0</a:t>
                      </a:r>
                      <a:endParaRPr sz="2000" dirty="0">
                        <a:latin typeface="+mj-lt"/>
                      </a:endParaRPr>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CE5CD"/>
                    </a:solidFill>
                  </a:tcPr>
                </a:tc>
                <a:tc>
                  <a:txBody>
                    <a:bodyPr/>
                    <a:lstStyle/>
                    <a:p>
                      <a:pPr marL="0" lvl="0" indent="0" algn="l" rtl="0">
                        <a:spcBef>
                          <a:spcPts val="0"/>
                        </a:spcBef>
                        <a:spcAft>
                          <a:spcPts val="0"/>
                        </a:spcAft>
                        <a:buNone/>
                      </a:pPr>
                      <a:r>
                        <a:rPr lang="en" sz="2000">
                          <a:latin typeface="+mj-lt"/>
                        </a:rPr>
                        <a:t>37</a:t>
                      </a:r>
                      <a:endParaRPr sz="2000">
                        <a:latin typeface="+mj-lt"/>
                      </a:endParaRPr>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CE5CD"/>
                    </a:solidFill>
                  </a:tcPr>
                </a:tc>
                <a:tc>
                  <a:txBody>
                    <a:bodyPr/>
                    <a:lstStyle/>
                    <a:p>
                      <a:pPr marL="0" lvl="0" indent="0" algn="l" rtl="0">
                        <a:spcBef>
                          <a:spcPts val="0"/>
                        </a:spcBef>
                        <a:spcAft>
                          <a:spcPts val="0"/>
                        </a:spcAft>
                        <a:buNone/>
                      </a:pPr>
                      <a:r>
                        <a:rPr lang="en" sz="2000">
                          <a:latin typeface="+mj-lt"/>
                        </a:rPr>
                        <a:t>99</a:t>
                      </a:r>
                      <a:endParaRPr sz="2000">
                        <a:latin typeface="+mj-lt"/>
                      </a:endParaRPr>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CE5CD"/>
                    </a:solidFill>
                  </a:tcPr>
                </a:tc>
                <a:tc>
                  <a:txBody>
                    <a:bodyPr/>
                    <a:lstStyle/>
                    <a:p>
                      <a:pPr marL="0" lvl="0" indent="0" algn="l" rtl="0">
                        <a:spcBef>
                          <a:spcPts val="0"/>
                        </a:spcBef>
                        <a:spcAft>
                          <a:spcPts val="0"/>
                        </a:spcAft>
                        <a:buNone/>
                      </a:pPr>
                      <a:r>
                        <a:rPr lang="en" sz="2000">
                          <a:latin typeface="+mj-lt"/>
                        </a:rPr>
                        <a:t>1</a:t>
                      </a:r>
                      <a:endParaRPr sz="2000">
                        <a:latin typeface="+mj-lt"/>
                      </a:endParaRPr>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CE5CD"/>
                    </a:solidFill>
                  </a:tcPr>
                </a:tc>
                <a:extLst>
                  <a:ext uri="{0D108BD9-81ED-4DB2-BD59-A6C34878D82A}">
                    <a16:rowId xmlns:a16="http://schemas.microsoft.com/office/drawing/2014/main" val="10001"/>
                  </a:ext>
                </a:extLst>
              </a:tr>
              <a:tr h="609560">
                <a:tc>
                  <a:txBody>
                    <a:bodyPr/>
                    <a:lstStyle/>
                    <a:p>
                      <a:pPr marL="0" lvl="0" indent="0" algn="l" rtl="0">
                        <a:spcBef>
                          <a:spcPts val="0"/>
                        </a:spcBef>
                        <a:spcAft>
                          <a:spcPts val="0"/>
                        </a:spcAft>
                        <a:buNone/>
                      </a:pPr>
                      <a:r>
                        <a:rPr lang="en" sz="1300">
                          <a:latin typeface="Courier New"/>
                          <a:ea typeface="Courier New"/>
                          <a:cs typeface="Courier New"/>
                          <a:sym typeface="Courier New"/>
                        </a:rPr>
                        <a:t>e375</a:t>
                      </a:r>
                      <a:endParaRPr sz="1300">
                        <a:latin typeface="Courier New"/>
                        <a:ea typeface="Courier New"/>
                        <a:cs typeface="Courier New"/>
                        <a:sym typeface="Courier New"/>
                      </a:endParaRPr>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9DAF8"/>
                    </a:solidFill>
                  </a:tcPr>
                </a:tc>
                <a:tc>
                  <a:txBody>
                    <a:bodyPr/>
                    <a:lstStyle/>
                    <a:p>
                      <a:pPr marL="0" lvl="0" indent="0" algn="l" rtl="0">
                        <a:spcBef>
                          <a:spcPts val="0"/>
                        </a:spcBef>
                        <a:spcAft>
                          <a:spcPts val="0"/>
                        </a:spcAft>
                        <a:buNone/>
                      </a:pPr>
                      <a:r>
                        <a:rPr lang="en" sz="2000">
                          <a:latin typeface="+mj-lt"/>
                        </a:rPr>
                        <a:t>12</a:t>
                      </a:r>
                      <a:endParaRPr sz="2000">
                        <a:latin typeface="+mj-lt"/>
                      </a:endParaRPr>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9DAF8"/>
                    </a:solidFill>
                  </a:tcPr>
                </a:tc>
                <a:tc>
                  <a:txBody>
                    <a:bodyPr/>
                    <a:lstStyle/>
                    <a:p>
                      <a:pPr marL="0" lvl="0" indent="0" algn="l" rtl="0">
                        <a:spcBef>
                          <a:spcPts val="0"/>
                        </a:spcBef>
                        <a:spcAft>
                          <a:spcPts val="0"/>
                        </a:spcAft>
                        <a:buNone/>
                      </a:pPr>
                      <a:r>
                        <a:rPr lang="en" sz="2000" dirty="0">
                          <a:latin typeface="+mj-lt"/>
                        </a:rPr>
                        <a:t>1</a:t>
                      </a:r>
                      <a:endParaRPr sz="2000" dirty="0">
                        <a:latin typeface="+mj-lt"/>
                      </a:endParaRPr>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9DAF8"/>
                    </a:solidFill>
                  </a:tcPr>
                </a:tc>
                <a:tc>
                  <a:txBody>
                    <a:bodyPr/>
                    <a:lstStyle/>
                    <a:p>
                      <a:pPr marL="0" lvl="0" indent="0" algn="l" rtl="0">
                        <a:spcBef>
                          <a:spcPts val="0"/>
                        </a:spcBef>
                        <a:spcAft>
                          <a:spcPts val="0"/>
                        </a:spcAft>
                        <a:buNone/>
                      </a:pPr>
                      <a:r>
                        <a:rPr lang="en" sz="2000" dirty="0">
                          <a:latin typeface="+mj-lt"/>
                        </a:rPr>
                        <a:t>22</a:t>
                      </a:r>
                      <a:endParaRPr sz="2000" dirty="0">
                        <a:latin typeface="+mj-lt"/>
                      </a:endParaRPr>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9DAF8"/>
                    </a:solidFill>
                  </a:tcPr>
                </a:tc>
                <a:tc>
                  <a:txBody>
                    <a:bodyPr/>
                    <a:lstStyle/>
                    <a:p>
                      <a:pPr marL="0" lvl="0" indent="0" algn="l" rtl="0">
                        <a:spcBef>
                          <a:spcPts val="0"/>
                        </a:spcBef>
                        <a:spcAft>
                          <a:spcPts val="0"/>
                        </a:spcAft>
                        <a:buNone/>
                      </a:pPr>
                      <a:r>
                        <a:rPr lang="en" sz="2000">
                          <a:latin typeface="+mj-lt"/>
                        </a:rPr>
                        <a:t>88</a:t>
                      </a:r>
                      <a:endParaRPr sz="2000">
                        <a:latin typeface="+mj-lt"/>
                      </a:endParaRPr>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9DAF8"/>
                    </a:solidFill>
                  </a:tcPr>
                </a:tc>
                <a:tc>
                  <a:txBody>
                    <a:bodyPr/>
                    <a:lstStyle/>
                    <a:p>
                      <a:pPr marL="0" lvl="0" indent="0" algn="l" rtl="0">
                        <a:spcBef>
                          <a:spcPts val="0"/>
                        </a:spcBef>
                        <a:spcAft>
                          <a:spcPts val="0"/>
                        </a:spcAft>
                        <a:buNone/>
                      </a:pPr>
                      <a:r>
                        <a:rPr lang="en" sz="2000">
                          <a:latin typeface="+mj-lt"/>
                        </a:rPr>
                        <a:t>0</a:t>
                      </a:r>
                      <a:endParaRPr sz="2000">
                        <a:latin typeface="+mj-lt"/>
                      </a:endParaRPr>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9DAF8"/>
                    </a:solidFill>
                  </a:tcPr>
                </a:tc>
                <a:extLst>
                  <a:ext uri="{0D108BD9-81ED-4DB2-BD59-A6C34878D82A}">
                    <a16:rowId xmlns:a16="http://schemas.microsoft.com/office/drawing/2014/main" val="10002"/>
                  </a:ext>
                </a:extLst>
              </a:tr>
              <a:tr h="609560">
                <a:tc>
                  <a:txBody>
                    <a:bodyPr/>
                    <a:lstStyle/>
                    <a:p>
                      <a:pPr marL="0" lvl="0" indent="0" algn="l" rtl="0">
                        <a:spcBef>
                          <a:spcPts val="0"/>
                        </a:spcBef>
                        <a:spcAft>
                          <a:spcPts val="0"/>
                        </a:spcAft>
                        <a:buNone/>
                      </a:pPr>
                      <a:r>
                        <a:rPr lang="en" sz="1300">
                          <a:latin typeface="Courier New"/>
                          <a:ea typeface="Courier New"/>
                          <a:cs typeface="Courier New"/>
                          <a:sym typeface="Courier New"/>
                        </a:rPr>
                        <a:t>4gd8</a:t>
                      </a:r>
                      <a:endParaRPr sz="1300">
                        <a:latin typeface="Courier New"/>
                        <a:ea typeface="Courier New"/>
                        <a:cs typeface="Courier New"/>
                        <a:sym typeface="Courier New"/>
                      </a:endParaRPr>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6B8AF"/>
                    </a:solidFill>
                  </a:tcPr>
                </a:tc>
                <a:tc>
                  <a:txBody>
                    <a:bodyPr/>
                    <a:lstStyle/>
                    <a:p>
                      <a:pPr marL="0" lvl="0" indent="0" algn="l" rtl="0">
                        <a:spcBef>
                          <a:spcPts val="0"/>
                        </a:spcBef>
                        <a:spcAft>
                          <a:spcPts val="0"/>
                        </a:spcAft>
                        <a:buNone/>
                      </a:pPr>
                      <a:r>
                        <a:rPr lang="en" sz="2000">
                          <a:latin typeface="+mj-lt"/>
                        </a:rPr>
                        <a:t>25</a:t>
                      </a:r>
                      <a:endParaRPr sz="2000">
                        <a:latin typeface="+mj-lt"/>
                      </a:endParaRPr>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6B8AF"/>
                    </a:solidFill>
                  </a:tcPr>
                </a:tc>
                <a:tc>
                  <a:txBody>
                    <a:bodyPr/>
                    <a:lstStyle/>
                    <a:p>
                      <a:pPr marL="0" lvl="0" indent="0" algn="l" rtl="0">
                        <a:spcBef>
                          <a:spcPts val="0"/>
                        </a:spcBef>
                        <a:spcAft>
                          <a:spcPts val="0"/>
                        </a:spcAft>
                        <a:buNone/>
                      </a:pPr>
                      <a:r>
                        <a:rPr lang="en" sz="2000">
                          <a:latin typeface="+mj-lt"/>
                        </a:rPr>
                        <a:t>3</a:t>
                      </a:r>
                      <a:endParaRPr sz="2000">
                        <a:latin typeface="+mj-lt"/>
                      </a:endParaRPr>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6B8AF"/>
                    </a:solidFill>
                  </a:tcPr>
                </a:tc>
                <a:tc>
                  <a:txBody>
                    <a:bodyPr/>
                    <a:lstStyle/>
                    <a:p>
                      <a:pPr marL="0" lvl="0" indent="0" algn="l" rtl="0">
                        <a:spcBef>
                          <a:spcPts val="0"/>
                        </a:spcBef>
                        <a:spcAft>
                          <a:spcPts val="0"/>
                        </a:spcAft>
                        <a:buNone/>
                      </a:pPr>
                      <a:r>
                        <a:rPr lang="en" sz="2000" dirty="0">
                          <a:latin typeface="+mj-lt"/>
                        </a:rPr>
                        <a:t>23</a:t>
                      </a:r>
                      <a:endParaRPr sz="2000" dirty="0">
                        <a:latin typeface="+mj-lt"/>
                      </a:endParaRPr>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6B8AF"/>
                    </a:solidFill>
                  </a:tcPr>
                </a:tc>
                <a:tc>
                  <a:txBody>
                    <a:bodyPr/>
                    <a:lstStyle/>
                    <a:p>
                      <a:pPr marL="0" lvl="0" indent="0" algn="l" rtl="0">
                        <a:spcBef>
                          <a:spcPts val="0"/>
                        </a:spcBef>
                        <a:spcAft>
                          <a:spcPts val="0"/>
                        </a:spcAft>
                        <a:buNone/>
                      </a:pPr>
                      <a:r>
                        <a:rPr lang="en" sz="2000" dirty="0">
                          <a:latin typeface="+mj-lt"/>
                        </a:rPr>
                        <a:t>86</a:t>
                      </a:r>
                      <a:endParaRPr sz="2000" dirty="0">
                        <a:latin typeface="+mj-lt"/>
                      </a:endParaRPr>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6B8AF"/>
                    </a:solidFill>
                  </a:tcPr>
                </a:tc>
                <a:tc>
                  <a:txBody>
                    <a:bodyPr/>
                    <a:lstStyle/>
                    <a:p>
                      <a:pPr marL="0" lvl="0" indent="0" algn="l" rtl="0">
                        <a:spcBef>
                          <a:spcPts val="0"/>
                        </a:spcBef>
                        <a:spcAft>
                          <a:spcPts val="0"/>
                        </a:spcAft>
                        <a:buNone/>
                      </a:pPr>
                      <a:r>
                        <a:rPr lang="en" sz="2000" dirty="0">
                          <a:latin typeface="+mj-lt"/>
                        </a:rPr>
                        <a:t>0</a:t>
                      </a:r>
                      <a:endParaRPr sz="2000" dirty="0">
                        <a:latin typeface="+mj-lt"/>
                      </a:endParaRPr>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6B8AF"/>
                    </a:solidFill>
                  </a:tcPr>
                </a:tc>
                <a:extLst>
                  <a:ext uri="{0D108BD9-81ED-4DB2-BD59-A6C34878D82A}">
                    <a16:rowId xmlns:a16="http://schemas.microsoft.com/office/drawing/2014/main" val="10003"/>
                  </a:ext>
                </a:extLst>
              </a:tr>
              <a:tr h="609560">
                <a:tc>
                  <a:txBody>
                    <a:bodyPr/>
                    <a:lstStyle/>
                    <a:p>
                      <a:pPr marL="0" lvl="0" indent="0" algn="l" rtl="0">
                        <a:spcBef>
                          <a:spcPts val="0"/>
                        </a:spcBef>
                        <a:spcAft>
                          <a:spcPts val="0"/>
                        </a:spcAft>
                        <a:buNone/>
                      </a:pPr>
                      <a:r>
                        <a:rPr lang="en" sz="1300">
                          <a:latin typeface="Courier New"/>
                          <a:ea typeface="Courier New"/>
                          <a:cs typeface="Courier New"/>
                          <a:sym typeface="Courier New"/>
                        </a:rPr>
                        <a:t>9872</a:t>
                      </a:r>
                      <a:endParaRPr sz="1300">
                        <a:latin typeface="Courier New"/>
                        <a:ea typeface="Courier New"/>
                        <a:cs typeface="Courier New"/>
                        <a:sym typeface="Courier New"/>
                      </a:endParaRPr>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D2E9"/>
                    </a:solidFill>
                  </a:tcPr>
                </a:tc>
                <a:tc>
                  <a:txBody>
                    <a:bodyPr/>
                    <a:lstStyle/>
                    <a:p>
                      <a:pPr marL="0" lvl="0" indent="0" algn="l" rtl="0">
                        <a:spcBef>
                          <a:spcPts val="0"/>
                        </a:spcBef>
                        <a:spcAft>
                          <a:spcPts val="0"/>
                        </a:spcAft>
                        <a:buNone/>
                      </a:pPr>
                      <a:r>
                        <a:rPr lang="en" sz="2000">
                          <a:latin typeface="+mj-lt"/>
                        </a:rPr>
                        <a:t>0</a:t>
                      </a:r>
                      <a:endParaRPr sz="2000">
                        <a:latin typeface="+mj-lt"/>
                      </a:endParaRPr>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D2E9"/>
                    </a:solidFill>
                  </a:tcPr>
                </a:tc>
                <a:tc>
                  <a:txBody>
                    <a:bodyPr/>
                    <a:lstStyle/>
                    <a:p>
                      <a:pPr marL="0" lvl="0" indent="0" algn="l" rtl="0">
                        <a:spcBef>
                          <a:spcPts val="0"/>
                        </a:spcBef>
                        <a:spcAft>
                          <a:spcPts val="0"/>
                        </a:spcAft>
                        <a:buNone/>
                      </a:pPr>
                      <a:r>
                        <a:rPr lang="en" sz="2000">
                          <a:latin typeface="+mj-lt"/>
                        </a:rPr>
                        <a:t>0</a:t>
                      </a:r>
                      <a:endParaRPr sz="2000">
                        <a:latin typeface="+mj-lt"/>
                      </a:endParaRPr>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D2E9"/>
                    </a:solidFill>
                  </a:tcPr>
                </a:tc>
                <a:tc>
                  <a:txBody>
                    <a:bodyPr/>
                    <a:lstStyle/>
                    <a:p>
                      <a:pPr marL="0" lvl="0" indent="0" algn="l" rtl="0">
                        <a:spcBef>
                          <a:spcPts val="0"/>
                        </a:spcBef>
                        <a:spcAft>
                          <a:spcPts val="0"/>
                        </a:spcAft>
                        <a:buNone/>
                      </a:pPr>
                      <a:r>
                        <a:rPr lang="en" sz="2000">
                          <a:latin typeface="+mj-lt"/>
                        </a:rPr>
                        <a:t>87</a:t>
                      </a:r>
                      <a:endParaRPr sz="2000">
                        <a:latin typeface="+mj-lt"/>
                      </a:endParaRPr>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D2E9"/>
                    </a:solidFill>
                  </a:tcPr>
                </a:tc>
                <a:tc>
                  <a:txBody>
                    <a:bodyPr/>
                    <a:lstStyle/>
                    <a:p>
                      <a:pPr marL="0" lvl="0" indent="0" algn="l" rtl="0">
                        <a:spcBef>
                          <a:spcPts val="0"/>
                        </a:spcBef>
                        <a:spcAft>
                          <a:spcPts val="0"/>
                        </a:spcAft>
                        <a:buNone/>
                      </a:pPr>
                      <a:r>
                        <a:rPr lang="en" sz="2000">
                          <a:latin typeface="+mj-lt"/>
                        </a:rPr>
                        <a:t>12</a:t>
                      </a:r>
                      <a:endParaRPr sz="2000">
                        <a:latin typeface="+mj-lt"/>
                      </a:endParaRPr>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D2E9"/>
                    </a:solidFill>
                  </a:tcPr>
                </a:tc>
                <a:tc>
                  <a:txBody>
                    <a:bodyPr/>
                    <a:lstStyle/>
                    <a:p>
                      <a:pPr marL="0" lvl="0" indent="0" algn="l" rtl="0">
                        <a:spcBef>
                          <a:spcPts val="0"/>
                        </a:spcBef>
                        <a:spcAft>
                          <a:spcPts val="0"/>
                        </a:spcAft>
                        <a:buNone/>
                      </a:pPr>
                      <a:r>
                        <a:rPr lang="en" sz="2000" dirty="0">
                          <a:latin typeface="+mj-lt"/>
                        </a:rPr>
                        <a:t>0</a:t>
                      </a:r>
                      <a:endParaRPr sz="2000" dirty="0">
                        <a:latin typeface="+mj-lt"/>
                      </a:endParaRPr>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D2E9"/>
                    </a:solidFill>
                  </a:tcPr>
                </a:tc>
                <a:extLst>
                  <a:ext uri="{0D108BD9-81ED-4DB2-BD59-A6C34878D82A}">
                    <a16:rowId xmlns:a16="http://schemas.microsoft.com/office/drawing/2014/main" val="10004"/>
                  </a:ext>
                </a:extLst>
              </a:tr>
            </a:tbl>
          </a:graphicData>
        </a:graphic>
      </p:graphicFrame>
      <p:sp>
        <p:nvSpPr>
          <p:cNvPr id="328" name="Google Shape;328;p35"/>
          <p:cNvSpPr/>
          <p:nvPr/>
        </p:nvSpPr>
        <p:spPr>
          <a:xfrm>
            <a:off x="470704" y="1953400"/>
            <a:ext cx="3121600" cy="318400"/>
          </a:xfrm>
          <a:prstGeom prst="rect">
            <a:avLst/>
          </a:prstGeom>
          <a:solidFill>
            <a:schemeClr val="lt2"/>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r>
              <a:rPr lang="en" sz="1333">
                <a:latin typeface="Courier New"/>
                <a:ea typeface="Courier New"/>
                <a:cs typeface="Courier New"/>
                <a:sym typeface="Courier New"/>
              </a:rPr>
              <a:t>FeatureTable[Frequency]</a:t>
            </a:r>
            <a:endParaRPr sz="1333">
              <a:latin typeface="Courier New"/>
              <a:ea typeface="Courier New"/>
              <a:cs typeface="Courier New"/>
              <a:sym typeface="Courier New"/>
            </a:endParaRPr>
          </a:p>
        </p:txBody>
      </p:sp>
      <p:sp>
        <p:nvSpPr>
          <p:cNvPr id="329" name="Google Shape;329;p35"/>
          <p:cNvSpPr txBox="1">
            <a:spLocks noGrp="1"/>
          </p:cNvSpPr>
          <p:nvPr>
            <p:ph type="title"/>
          </p:nvPr>
        </p:nvSpPr>
        <p:spPr>
          <a:xfrm>
            <a:off x="609600" y="173037"/>
            <a:ext cx="10972800" cy="1143200"/>
          </a:xfrm>
          <a:prstGeom prst="rect">
            <a:avLst/>
          </a:prstGeom>
        </p:spPr>
        <p:txBody>
          <a:bodyPr spcFirstLastPara="1" vert="horz" wrap="square" lIns="121900" tIns="121900" rIns="121900" bIns="121900" rtlCol="0" anchor="ctr" anchorCtr="0">
            <a:noAutofit/>
          </a:bodyPr>
          <a:lstStyle/>
          <a:p>
            <a:pPr>
              <a:spcBef>
                <a:spcPts val="0"/>
              </a:spcBef>
            </a:pPr>
            <a:r>
              <a:rPr lang="en" sz="3200" dirty="0"/>
              <a:t>Bray-Curtis distance: non-phylogenetic beta diversity metric</a:t>
            </a:r>
            <a:endParaRPr sz="3200" dirty="0"/>
          </a:p>
        </p:txBody>
      </p:sp>
      <p:graphicFrame>
        <p:nvGraphicFramePr>
          <p:cNvPr id="330" name="Google Shape;330;p35"/>
          <p:cNvGraphicFramePr/>
          <p:nvPr/>
        </p:nvGraphicFramePr>
        <p:xfrm>
          <a:off x="6482000" y="3843200"/>
          <a:ext cx="5438733" cy="2851514"/>
        </p:xfrm>
        <a:graphic>
          <a:graphicData uri="http://schemas.openxmlformats.org/drawingml/2006/table">
            <a:tbl>
              <a:tblPr>
                <a:noFill/>
              </a:tblPr>
              <a:tblGrid>
                <a:gridCol w="1818733">
                  <a:extLst>
                    <a:ext uri="{9D8B030D-6E8A-4147-A177-3AD203B41FA5}">
                      <a16:colId xmlns:a16="http://schemas.microsoft.com/office/drawing/2014/main" val="20000"/>
                    </a:ext>
                  </a:extLst>
                </a:gridCol>
                <a:gridCol w="931633">
                  <a:extLst>
                    <a:ext uri="{9D8B030D-6E8A-4147-A177-3AD203B41FA5}">
                      <a16:colId xmlns:a16="http://schemas.microsoft.com/office/drawing/2014/main" val="20001"/>
                    </a:ext>
                  </a:extLst>
                </a:gridCol>
                <a:gridCol w="774467">
                  <a:extLst>
                    <a:ext uri="{9D8B030D-6E8A-4147-A177-3AD203B41FA5}">
                      <a16:colId xmlns:a16="http://schemas.microsoft.com/office/drawing/2014/main" val="20002"/>
                    </a:ext>
                  </a:extLst>
                </a:gridCol>
                <a:gridCol w="889800">
                  <a:extLst>
                    <a:ext uri="{9D8B030D-6E8A-4147-A177-3AD203B41FA5}">
                      <a16:colId xmlns:a16="http://schemas.microsoft.com/office/drawing/2014/main" val="20003"/>
                    </a:ext>
                  </a:extLst>
                </a:gridCol>
                <a:gridCol w="1024100">
                  <a:extLst>
                    <a:ext uri="{9D8B030D-6E8A-4147-A177-3AD203B41FA5}">
                      <a16:colId xmlns:a16="http://schemas.microsoft.com/office/drawing/2014/main" val="20004"/>
                    </a:ext>
                  </a:extLst>
                </a:gridCol>
              </a:tblGrid>
              <a:tr h="447000">
                <a:tc>
                  <a:txBody>
                    <a:bodyPr/>
                    <a:lstStyle/>
                    <a:p>
                      <a:pPr marL="0" lvl="0" indent="0" algn="l" rtl="0">
                        <a:spcBef>
                          <a:spcPts val="0"/>
                        </a:spcBef>
                        <a:spcAft>
                          <a:spcPts val="0"/>
                        </a:spcAft>
                        <a:buNone/>
                      </a:pPr>
                      <a:endParaRPr sz="1300">
                        <a:latin typeface="Courier New"/>
                        <a:ea typeface="Courier New"/>
                        <a:cs typeface="Courier New"/>
                        <a:sym typeface="Courier New"/>
                      </a:endParaRPr>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1300">
                          <a:latin typeface="Courier New"/>
                          <a:ea typeface="Courier New"/>
                          <a:cs typeface="Courier New"/>
                          <a:sym typeface="Courier New"/>
                        </a:rPr>
                        <a:t>4ac2</a:t>
                      </a:r>
                      <a:endParaRPr sz="1300">
                        <a:latin typeface="Courier New"/>
                        <a:ea typeface="Courier New"/>
                        <a:cs typeface="Courier New"/>
                        <a:sym typeface="Courier New"/>
                      </a:endParaRPr>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Clr>
                          <a:schemeClr val="dk1"/>
                        </a:buClr>
                        <a:buSzPts val="1100"/>
                        <a:buFont typeface="Arial"/>
                        <a:buNone/>
                      </a:pPr>
                      <a:r>
                        <a:rPr lang="en" sz="1300">
                          <a:solidFill>
                            <a:schemeClr val="dk1"/>
                          </a:solidFill>
                          <a:latin typeface="Courier New"/>
                          <a:ea typeface="Courier New"/>
                          <a:cs typeface="Courier New"/>
                          <a:sym typeface="Courier New"/>
                        </a:rPr>
                        <a:t>e375</a:t>
                      </a:r>
                      <a:endParaRPr sz="1300">
                        <a:latin typeface="Courier New"/>
                        <a:ea typeface="Courier New"/>
                        <a:cs typeface="Courier New"/>
                        <a:sym typeface="Courier New"/>
                      </a:endParaRPr>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Clr>
                          <a:schemeClr val="dk1"/>
                        </a:buClr>
                        <a:buSzPts val="1100"/>
                        <a:buFont typeface="Arial"/>
                        <a:buNone/>
                      </a:pPr>
                      <a:r>
                        <a:rPr lang="en" sz="1300">
                          <a:solidFill>
                            <a:schemeClr val="dk1"/>
                          </a:solidFill>
                          <a:latin typeface="Courier New"/>
                          <a:ea typeface="Courier New"/>
                          <a:cs typeface="Courier New"/>
                          <a:sym typeface="Courier New"/>
                        </a:rPr>
                        <a:t>4gd8</a:t>
                      </a:r>
                      <a:endParaRPr sz="1300">
                        <a:latin typeface="Courier New"/>
                        <a:ea typeface="Courier New"/>
                        <a:cs typeface="Courier New"/>
                        <a:sym typeface="Courier New"/>
                      </a:endParaRPr>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Clr>
                          <a:schemeClr val="dk1"/>
                        </a:buClr>
                        <a:buSzPts val="1100"/>
                        <a:buFont typeface="Arial"/>
                        <a:buNone/>
                      </a:pPr>
                      <a:r>
                        <a:rPr lang="en" sz="1300">
                          <a:solidFill>
                            <a:schemeClr val="dk1"/>
                          </a:solidFill>
                          <a:latin typeface="Courier New"/>
                          <a:ea typeface="Courier New"/>
                          <a:cs typeface="Courier New"/>
                          <a:sym typeface="Courier New"/>
                        </a:rPr>
                        <a:t>9872</a:t>
                      </a:r>
                      <a:endParaRPr sz="1300">
                        <a:latin typeface="Courier New"/>
                        <a:ea typeface="Courier New"/>
                        <a:cs typeface="Courier New"/>
                        <a:sym typeface="Courier New"/>
                      </a:endParaRPr>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0"/>
                  </a:ext>
                </a:extLst>
              </a:tr>
              <a:tr h="575714">
                <a:tc>
                  <a:txBody>
                    <a:bodyPr/>
                    <a:lstStyle/>
                    <a:p>
                      <a:pPr marL="0" lvl="0" indent="0" algn="l" rtl="0">
                        <a:spcBef>
                          <a:spcPts val="0"/>
                        </a:spcBef>
                        <a:spcAft>
                          <a:spcPts val="0"/>
                        </a:spcAft>
                        <a:buNone/>
                      </a:pPr>
                      <a:r>
                        <a:rPr lang="en" sz="1300">
                          <a:latin typeface="Courier New"/>
                          <a:ea typeface="Courier New"/>
                          <a:cs typeface="Courier New"/>
                          <a:sym typeface="Courier New"/>
                        </a:rPr>
                        <a:t>4ac2</a:t>
                      </a:r>
                      <a:endParaRPr sz="1300">
                        <a:latin typeface="Courier New"/>
                        <a:ea typeface="Courier New"/>
                        <a:cs typeface="Courier New"/>
                        <a:sym typeface="Courier New"/>
                      </a:endParaRPr>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2000" dirty="0">
                          <a:latin typeface="+mj-lt"/>
                        </a:rPr>
                        <a:t>0.0</a:t>
                      </a:r>
                      <a:endParaRPr sz="2000" dirty="0">
                        <a:latin typeface="+mj-lt"/>
                      </a:endParaRPr>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2000" dirty="0">
                          <a:latin typeface="+mj-lt"/>
                        </a:rPr>
                        <a:t>0.19</a:t>
                      </a:r>
                      <a:endParaRPr sz="2000" dirty="0">
                        <a:latin typeface="+mj-lt"/>
                      </a:endParaRPr>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2000">
                          <a:latin typeface="+mj-lt"/>
                        </a:rPr>
                        <a:t>0.15</a:t>
                      </a:r>
                      <a:endParaRPr sz="2000">
                        <a:latin typeface="+mj-lt"/>
                      </a:endParaRPr>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2000">
                          <a:latin typeface="+mj-lt"/>
                        </a:rPr>
                        <a:t>0.65</a:t>
                      </a:r>
                      <a:endParaRPr sz="2000">
                        <a:latin typeface="+mj-lt"/>
                      </a:endParaRPr>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1"/>
                  </a:ext>
                </a:extLst>
              </a:tr>
              <a:tr h="609560">
                <a:tc>
                  <a:txBody>
                    <a:bodyPr/>
                    <a:lstStyle/>
                    <a:p>
                      <a:pPr marL="0" lvl="0" indent="0" algn="l" rtl="0">
                        <a:spcBef>
                          <a:spcPts val="0"/>
                        </a:spcBef>
                        <a:spcAft>
                          <a:spcPts val="0"/>
                        </a:spcAft>
                        <a:buNone/>
                      </a:pPr>
                      <a:r>
                        <a:rPr lang="en" sz="1300">
                          <a:latin typeface="Courier New"/>
                          <a:ea typeface="Courier New"/>
                          <a:cs typeface="Courier New"/>
                          <a:sym typeface="Courier New"/>
                        </a:rPr>
                        <a:t>e375</a:t>
                      </a:r>
                      <a:endParaRPr sz="1300">
                        <a:latin typeface="Courier New"/>
                        <a:ea typeface="Courier New"/>
                        <a:cs typeface="Courier New"/>
                        <a:sym typeface="Courier New"/>
                      </a:endParaRPr>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2000">
                          <a:latin typeface="+mj-lt"/>
                        </a:rPr>
                        <a:t>0.19</a:t>
                      </a:r>
                      <a:endParaRPr sz="2000">
                        <a:latin typeface="+mj-lt"/>
                      </a:endParaRPr>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2000">
                          <a:latin typeface="+mj-lt"/>
                        </a:rPr>
                        <a:t>0.0</a:t>
                      </a:r>
                      <a:endParaRPr sz="2000">
                        <a:latin typeface="+mj-lt"/>
                      </a:endParaRPr>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2000">
                          <a:latin typeface="+mj-lt"/>
                        </a:rPr>
                        <a:t>0.07</a:t>
                      </a:r>
                      <a:endParaRPr sz="2000">
                        <a:latin typeface="+mj-lt"/>
                      </a:endParaRPr>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2000">
                          <a:latin typeface="+mj-lt"/>
                        </a:rPr>
                        <a:t>0.69</a:t>
                      </a:r>
                      <a:endParaRPr sz="2000">
                        <a:latin typeface="+mj-lt"/>
                      </a:endParaRPr>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2"/>
                  </a:ext>
                </a:extLst>
              </a:tr>
              <a:tr h="582426">
                <a:tc>
                  <a:txBody>
                    <a:bodyPr/>
                    <a:lstStyle/>
                    <a:p>
                      <a:pPr marL="0" lvl="0" indent="0" algn="l" rtl="0">
                        <a:spcBef>
                          <a:spcPts val="0"/>
                        </a:spcBef>
                        <a:spcAft>
                          <a:spcPts val="0"/>
                        </a:spcAft>
                        <a:buNone/>
                      </a:pPr>
                      <a:r>
                        <a:rPr lang="en" sz="1300">
                          <a:latin typeface="Courier New"/>
                          <a:ea typeface="Courier New"/>
                          <a:cs typeface="Courier New"/>
                          <a:sym typeface="Courier New"/>
                        </a:rPr>
                        <a:t>4gd8</a:t>
                      </a:r>
                      <a:endParaRPr sz="1300">
                        <a:latin typeface="Courier New"/>
                        <a:ea typeface="Courier New"/>
                        <a:cs typeface="Courier New"/>
                        <a:sym typeface="Courier New"/>
                      </a:endParaRPr>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2000">
                          <a:latin typeface="+mj-lt"/>
                        </a:rPr>
                        <a:t>0.15</a:t>
                      </a:r>
                      <a:endParaRPr sz="2000">
                        <a:latin typeface="+mj-lt"/>
                      </a:endParaRPr>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2000">
                          <a:latin typeface="+mj-lt"/>
                        </a:rPr>
                        <a:t>0.07</a:t>
                      </a:r>
                      <a:endParaRPr sz="2000">
                        <a:latin typeface="+mj-lt"/>
                      </a:endParaRPr>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2000" dirty="0">
                          <a:latin typeface="+mj-lt"/>
                        </a:rPr>
                        <a:t>0.0</a:t>
                      </a:r>
                      <a:endParaRPr sz="2000" dirty="0">
                        <a:latin typeface="+mj-lt"/>
                      </a:endParaRPr>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2000">
                          <a:latin typeface="+mj-lt"/>
                        </a:rPr>
                        <a:t>0.70</a:t>
                      </a:r>
                      <a:endParaRPr sz="2000">
                        <a:latin typeface="+mj-lt"/>
                      </a:endParaRPr>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636814">
                <a:tc>
                  <a:txBody>
                    <a:bodyPr/>
                    <a:lstStyle/>
                    <a:p>
                      <a:pPr marL="0" lvl="0" indent="0" algn="l" rtl="0">
                        <a:spcBef>
                          <a:spcPts val="0"/>
                        </a:spcBef>
                        <a:spcAft>
                          <a:spcPts val="0"/>
                        </a:spcAft>
                        <a:buNone/>
                      </a:pPr>
                      <a:r>
                        <a:rPr lang="en" sz="1300">
                          <a:latin typeface="Courier New"/>
                          <a:ea typeface="Courier New"/>
                          <a:cs typeface="Courier New"/>
                          <a:sym typeface="Courier New"/>
                        </a:rPr>
                        <a:t>9872</a:t>
                      </a:r>
                      <a:endParaRPr sz="1300">
                        <a:latin typeface="Courier New"/>
                        <a:ea typeface="Courier New"/>
                        <a:cs typeface="Courier New"/>
                        <a:sym typeface="Courier New"/>
                      </a:endParaRPr>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2000">
                          <a:latin typeface="+mj-lt"/>
                        </a:rPr>
                        <a:t>0.65</a:t>
                      </a:r>
                      <a:endParaRPr sz="2000">
                        <a:latin typeface="+mj-lt"/>
                      </a:endParaRPr>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2000">
                          <a:latin typeface="+mj-lt"/>
                        </a:rPr>
                        <a:t>0.69</a:t>
                      </a:r>
                      <a:endParaRPr sz="2000">
                        <a:latin typeface="+mj-lt"/>
                      </a:endParaRPr>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2000" dirty="0">
                          <a:latin typeface="+mj-lt"/>
                        </a:rPr>
                        <a:t>0.70</a:t>
                      </a:r>
                      <a:endParaRPr sz="2000" dirty="0">
                        <a:latin typeface="+mj-lt"/>
                      </a:endParaRPr>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2000" dirty="0">
                          <a:latin typeface="+mj-lt"/>
                        </a:rPr>
                        <a:t>0.0</a:t>
                      </a:r>
                      <a:endParaRPr sz="2000" dirty="0">
                        <a:latin typeface="+mj-lt"/>
                      </a:endParaRPr>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4"/>
                  </a:ext>
                </a:extLst>
              </a:tr>
            </a:tbl>
          </a:graphicData>
        </a:graphic>
      </p:graphicFrame>
      <p:sp>
        <p:nvSpPr>
          <p:cNvPr id="331" name="Google Shape;331;p35"/>
          <p:cNvSpPr/>
          <p:nvPr/>
        </p:nvSpPr>
        <p:spPr>
          <a:xfrm>
            <a:off x="6488371" y="3524800"/>
            <a:ext cx="3121600" cy="318400"/>
          </a:xfrm>
          <a:prstGeom prst="rect">
            <a:avLst/>
          </a:prstGeom>
          <a:solidFill>
            <a:schemeClr val="lt2"/>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r>
              <a:rPr lang="en" sz="1333">
                <a:latin typeface="Courier New"/>
                <a:ea typeface="Courier New"/>
                <a:cs typeface="Courier New"/>
                <a:sym typeface="Courier New"/>
              </a:rPr>
              <a:t>DistanceMatrix</a:t>
            </a:r>
            <a:endParaRPr sz="1333">
              <a:latin typeface="Courier New"/>
              <a:ea typeface="Courier New"/>
              <a:cs typeface="Courier New"/>
              <a:sym typeface="Courier New"/>
            </a:endParaRPr>
          </a:p>
        </p:txBody>
      </p:sp>
      <p:grpSp>
        <p:nvGrpSpPr>
          <p:cNvPr id="332" name="Google Shape;332;p35"/>
          <p:cNvGrpSpPr/>
          <p:nvPr/>
        </p:nvGrpSpPr>
        <p:grpSpPr>
          <a:xfrm>
            <a:off x="6921634" y="2535467"/>
            <a:ext cx="596900" cy="698800"/>
            <a:chOff x="5572225" y="1901600"/>
            <a:chExt cx="447675" cy="524100"/>
          </a:xfrm>
        </p:grpSpPr>
        <p:cxnSp>
          <p:nvCxnSpPr>
            <p:cNvPr id="333" name="Google Shape;333;p35"/>
            <p:cNvCxnSpPr/>
            <p:nvPr/>
          </p:nvCxnSpPr>
          <p:spPr>
            <a:xfrm>
              <a:off x="6019900" y="1901600"/>
              <a:ext cx="0" cy="524100"/>
            </a:xfrm>
            <a:prstGeom prst="straightConnector1">
              <a:avLst/>
            </a:prstGeom>
            <a:noFill/>
            <a:ln w="19050" cap="flat" cmpd="sng">
              <a:solidFill>
                <a:schemeClr val="dk2"/>
              </a:solidFill>
              <a:prstDash val="solid"/>
              <a:round/>
              <a:headEnd type="none" w="med" len="med"/>
              <a:tailEnd type="triangle" w="med" len="med"/>
            </a:ln>
          </p:spPr>
        </p:cxnSp>
        <p:cxnSp>
          <p:nvCxnSpPr>
            <p:cNvPr id="334" name="Google Shape;334;p35"/>
            <p:cNvCxnSpPr/>
            <p:nvPr/>
          </p:nvCxnSpPr>
          <p:spPr>
            <a:xfrm>
              <a:off x="5572225" y="1901600"/>
              <a:ext cx="447600" cy="0"/>
            </a:xfrm>
            <a:prstGeom prst="straightConnector1">
              <a:avLst/>
            </a:prstGeom>
            <a:noFill/>
            <a:ln w="19050" cap="flat" cmpd="sng">
              <a:solidFill>
                <a:schemeClr val="dk2"/>
              </a:solidFill>
              <a:prstDash val="solid"/>
              <a:round/>
              <a:headEnd type="none" w="med" len="med"/>
              <a:tailEnd type="none" w="med" len="med"/>
            </a:ln>
          </p:spPr>
        </p:cxnSp>
      </p:grpSp>
      <p:pic>
        <p:nvPicPr>
          <p:cNvPr id="335" name="Google Shape;335;p35"/>
          <p:cNvPicPr preferRelativeResize="0"/>
          <p:nvPr/>
        </p:nvPicPr>
        <p:blipFill>
          <a:blip r:embed="rId3">
            <a:alphaModFix/>
          </a:blip>
          <a:stretch>
            <a:fillRect/>
          </a:stretch>
        </p:blipFill>
        <p:spPr>
          <a:xfrm>
            <a:off x="7738167" y="1561593"/>
            <a:ext cx="4182565" cy="1413108"/>
          </a:xfrm>
          <a:prstGeom prst="rect">
            <a:avLst/>
          </a:prstGeom>
          <a:noFill/>
          <a:ln>
            <a:noFill/>
          </a:ln>
        </p:spPr>
      </p:pic>
    </p:spTree>
    <p:extLst>
      <p:ext uri="{BB962C8B-B14F-4D97-AF65-F5344CB8AC3E}">
        <p14:creationId xmlns:p14="http://schemas.microsoft.com/office/powerpoint/2010/main" val="16175252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graphicFrame>
        <p:nvGraphicFramePr>
          <p:cNvPr id="351" name="Google Shape;351;p37"/>
          <p:cNvGraphicFramePr/>
          <p:nvPr/>
        </p:nvGraphicFramePr>
        <p:xfrm>
          <a:off x="261134" y="1154200"/>
          <a:ext cx="6354100" cy="2397560"/>
        </p:xfrm>
        <a:graphic>
          <a:graphicData uri="http://schemas.openxmlformats.org/drawingml/2006/table">
            <a:tbl>
              <a:tblPr>
                <a:noFill/>
              </a:tblPr>
              <a:tblGrid>
                <a:gridCol w="1818733">
                  <a:extLst>
                    <a:ext uri="{9D8B030D-6E8A-4147-A177-3AD203B41FA5}">
                      <a16:colId xmlns:a16="http://schemas.microsoft.com/office/drawing/2014/main" val="20000"/>
                    </a:ext>
                  </a:extLst>
                </a:gridCol>
                <a:gridCol w="931633">
                  <a:extLst>
                    <a:ext uri="{9D8B030D-6E8A-4147-A177-3AD203B41FA5}">
                      <a16:colId xmlns:a16="http://schemas.microsoft.com/office/drawing/2014/main" val="20001"/>
                    </a:ext>
                  </a:extLst>
                </a:gridCol>
                <a:gridCol w="901467">
                  <a:extLst>
                    <a:ext uri="{9D8B030D-6E8A-4147-A177-3AD203B41FA5}">
                      <a16:colId xmlns:a16="http://schemas.microsoft.com/office/drawing/2014/main" val="20002"/>
                    </a:ext>
                  </a:extLst>
                </a:gridCol>
                <a:gridCol w="899467">
                  <a:extLst>
                    <a:ext uri="{9D8B030D-6E8A-4147-A177-3AD203B41FA5}">
                      <a16:colId xmlns:a16="http://schemas.microsoft.com/office/drawing/2014/main" val="20003"/>
                    </a:ext>
                  </a:extLst>
                </a:gridCol>
                <a:gridCol w="906833">
                  <a:extLst>
                    <a:ext uri="{9D8B030D-6E8A-4147-A177-3AD203B41FA5}">
                      <a16:colId xmlns:a16="http://schemas.microsoft.com/office/drawing/2014/main" val="20004"/>
                    </a:ext>
                  </a:extLst>
                </a:gridCol>
                <a:gridCol w="895967">
                  <a:extLst>
                    <a:ext uri="{9D8B030D-6E8A-4147-A177-3AD203B41FA5}">
                      <a16:colId xmlns:a16="http://schemas.microsoft.com/office/drawing/2014/main" val="20005"/>
                    </a:ext>
                  </a:extLst>
                </a:gridCol>
              </a:tblGrid>
              <a:tr h="447000">
                <a:tc>
                  <a:txBody>
                    <a:bodyPr/>
                    <a:lstStyle/>
                    <a:p>
                      <a:pPr marL="0" lvl="0" indent="0" algn="l" rtl="0">
                        <a:spcBef>
                          <a:spcPts val="0"/>
                        </a:spcBef>
                        <a:spcAft>
                          <a:spcPts val="0"/>
                        </a:spcAft>
                        <a:buNone/>
                      </a:pPr>
                      <a:endParaRPr sz="1300">
                        <a:latin typeface="Courier New"/>
                        <a:ea typeface="Courier New"/>
                        <a:cs typeface="Courier New"/>
                        <a:sym typeface="Courier New"/>
                      </a:endParaRPr>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1050" dirty="0">
                          <a:latin typeface="Courier New"/>
                          <a:ea typeface="Courier New"/>
                          <a:cs typeface="Courier New"/>
                          <a:sym typeface="Courier New"/>
                        </a:rPr>
                        <a:t>feature1</a:t>
                      </a:r>
                      <a:endParaRPr sz="1050" dirty="0">
                        <a:latin typeface="Courier New"/>
                        <a:ea typeface="Courier New"/>
                        <a:cs typeface="Courier New"/>
                        <a:sym typeface="Courier New"/>
                      </a:endParaRPr>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 sz="1050" dirty="0">
                          <a:solidFill>
                            <a:schemeClr val="dk1"/>
                          </a:solidFill>
                          <a:latin typeface="Courier New"/>
                          <a:ea typeface="Courier New"/>
                          <a:cs typeface="Courier New"/>
                          <a:sym typeface="Courier New"/>
                        </a:rPr>
                        <a:t>feature2</a:t>
                      </a:r>
                      <a:endParaRPr sz="1050" dirty="0">
                        <a:latin typeface="Courier New"/>
                        <a:ea typeface="Courier New"/>
                        <a:cs typeface="Courier New"/>
                        <a:sym typeface="Courier New"/>
                      </a:endParaRPr>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 sz="1050" dirty="0">
                          <a:solidFill>
                            <a:schemeClr val="dk1"/>
                          </a:solidFill>
                          <a:latin typeface="Courier New"/>
                          <a:ea typeface="Courier New"/>
                          <a:cs typeface="Courier New"/>
                          <a:sym typeface="Courier New"/>
                        </a:rPr>
                        <a:t>feature3</a:t>
                      </a:r>
                      <a:endParaRPr sz="1050" dirty="0">
                        <a:latin typeface="Courier New"/>
                        <a:ea typeface="Courier New"/>
                        <a:cs typeface="Courier New"/>
                        <a:sym typeface="Courier New"/>
                      </a:endParaRPr>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 sz="1050" dirty="0">
                          <a:solidFill>
                            <a:schemeClr val="dk1"/>
                          </a:solidFill>
                          <a:latin typeface="Courier New"/>
                          <a:ea typeface="Courier New"/>
                          <a:cs typeface="Courier New"/>
                          <a:sym typeface="Courier New"/>
                        </a:rPr>
                        <a:t>feature4</a:t>
                      </a:r>
                      <a:endParaRPr sz="1050" dirty="0">
                        <a:latin typeface="Courier New"/>
                        <a:ea typeface="Courier New"/>
                        <a:cs typeface="Courier New"/>
                        <a:sym typeface="Courier New"/>
                      </a:endParaRPr>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 sz="1050" dirty="0">
                          <a:solidFill>
                            <a:schemeClr val="dk1"/>
                          </a:solidFill>
                          <a:latin typeface="Courier New"/>
                          <a:ea typeface="Courier New"/>
                          <a:cs typeface="Courier New"/>
                          <a:sym typeface="Courier New"/>
                        </a:rPr>
                        <a:t>feature5</a:t>
                      </a:r>
                      <a:endParaRPr sz="1050" dirty="0">
                        <a:latin typeface="Courier New"/>
                        <a:ea typeface="Courier New"/>
                        <a:cs typeface="Courier New"/>
                        <a:sym typeface="Courier New"/>
                      </a:endParaRPr>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487640">
                <a:tc>
                  <a:txBody>
                    <a:bodyPr/>
                    <a:lstStyle/>
                    <a:p>
                      <a:pPr marL="0" lvl="0" indent="0" algn="l" rtl="0">
                        <a:spcBef>
                          <a:spcPts val="0"/>
                        </a:spcBef>
                        <a:spcAft>
                          <a:spcPts val="0"/>
                        </a:spcAft>
                        <a:buNone/>
                      </a:pPr>
                      <a:r>
                        <a:rPr lang="en" sz="1300">
                          <a:latin typeface="Courier New"/>
                          <a:ea typeface="Courier New"/>
                          <a:cs typeface="Courier New"/>
                          <a:sym typeface="Courier New"/>
                        </a:rPr>
                        <a:t>4ac2</a:t>
                      </a:r>
                      <a:endParaRPr sz="1300">
                        <a:latin typeface="Courier New"/>
                        <a:ea typeface="Courier New"/>
                        <a:cs typeface="Courier New"/>
                        <a:sym typeface="Courier New"/>
                      </a:endParaRPr>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CE5CD"/>
                    </a:solidFill>
                  </a:tcPr>
                </a:tc>
                <a:tc>
                  <a:txBody>
                    <a:bodyPr/>
                    <a:lstStyle/>
                    <a:p>
                      <a:pPr marL="0" lvl="0" indent="0" algn="l" rtl="0">
                        <a:spcBef>
                          <a:spcPts val="0"/>
                        </a:spcBef>
                        <a:spcAft>
                          <a:spcPts val="0"/>
                        </a:spcAft>
                        <a:buNone/>
                      </a:pPr>
                      <a:r>
                        <a:rPr lang="en" sz="1600"/>
                        <a:t>42</a:t>
                      </a:r>
                      <a:endParaRPr sz="1600"/>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CE5CD"/>
                    </a:solidFill>
                  </a:tcPr>
                </a:tc>
                <a:tc>
                  <a:txBody>
                    <a:bodyPr/>
                    <a:lstStyle/>
                    <a:p>
                      <a:pPr marL="0" lvl="0" indent="0" algn="l" rtl="0">
                        <a:spcBef>
                          <a:spcPts val="0"/>
                        </a:spcBef>
                        <a:spcAft>
                          <a:spcPts val="0"/>
                        </a:spcAft>
                        <a:buNone/>
                      </a:pPr>
                      <a:r>
                        <a:rPr lang="en" sz="1600"/>
                        <a:t>0</a:t>
                      </a:r>
                      <a:endParaRPr sz="1600"/>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CE5CD"/>
                    </a:solidFill>
                  </a:tcPr>
                </a:tc>
                <a:tc>
                  <a:txBody>
                    <a:bodyPr/>
                    <a:lstStyle/>
                    <a:p>
                      <a:pPr marL="0" lvl="0" indent="0" algn="l" rtl="0">
                        <a:spcBef>
                          <a:spcPts val="0"/>
                        </a:spcBef>
                        <a:spcAft>
                          <a:spcPts val="0"/>
                        </a:spcAft>
                        <a:buNone/>
                      </a:pPr>
                      <a:r>
                        <a:rPr lang="en" sz="1600"/>
                        <a:t>37</a:t>
                      </a:r>
                      <a:endParaRPr sz="1600"/>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CE5CD"/>
                    </a:solidFill>
                  </a:tcPr>
                </a:tc>
                <a:tc>
                  <a:txBody>
                    <a:bodyPr/>
                    <a:lstStyle/>
                    <a:p>
                      <a:pPr marL="0" lvl="0" indent="0" algn="l" rtl="0">
                        <a:spcBef>
                          <a:spcPts val="0"/>
                        </a:spcBef>
                        <a:spcAft>
                          <a:spcPts val="0"/>
                        </a:spcAft>
                        <a:buNone/>
                      </a:pPr>
                      <a:r>
                        <a:rPr lang="en" sz="1600"/>
                        <a:t>99</a:t>
                      </a:r>
                      <a:endParaRPr sz="1600"/>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CE5CD"/>
                    </a:solidFill>
                  </a:tcPr>
                </a:tc>
                <a:tc>
                  <a:txBody>
                    <a:bodyPr/>
                    <a:lstStyle/>
                    <a:p>
                      <a:pPr marL="0" lvl="0" indent="0" algn="l" rtl="0">
                        <a:spcBef>
                          <a:spcPts val="0"/>
                        </a:spcBef>
                        <a:spcAft>
                          <a:spcPts val="0"/>
                        </a:spcAft>
                        <a:buNone/>
                      </a:pPr>
                      <a:r>
                        <a:rPr lang="en" sz="1600"/>
                        <a:t>1</a:t>
                      </a:r>
                      <a:endParaRPr sz="1600"/>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CE5CD"/>
                    </a:solidFill>
                  </a:tcPr>
                </a:tc>
                <a:extLst>
                  <a:ext uri="{0D108BD9-81ED-4DB2-BD59-A6C34878D82A}">
                    <a16:rowId xmlns:a16="http://schemas.microsoft.com/office/drawing/2014/main" val="10001"/>
                  </a:ext>
                </a:extLst>
              </a:tr>
              <a:tr h="487640">
                <a:tc>
                  <a:txBody>
                    <a:bodyPr/>
                    <a:lstStyle/>
                    <a:p>
                      <a:pPr marL="0" lvl="0" indent="0" algn="l" rtl="0">
                        <a:spcBef>
                          <a:spcPts val="0"/>
                        </a:spcBef>
                        <a:spcAft>
                          <a:spcPts val="0"/>
                        </a:spcAft>
                        <a:buNone/>
                      </a:pPr>
                      <a:r>
                        <a:rPr lang="en" sz="1300">
                          <a:latin typeface="Courier New"/>
                          <a:ea typeface="Courier New"/>
                          <a:cs typeface="Courier New"/>
                          <a:sym typeface="Courier New"/>
                        </a:rPr>
                        <a:t>e375</a:t>
                      </a:r>
                      <a:endParaRPr sz="1300">
                        <a:latin typeface="Courier New"/>
                        <a:ea typeface="Courier New"/>
                        <a:cs typeface="Courier New"/>
                        <a:sym typeface="Courier New"/>
                      </a:endParaRPr>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9DAF8"/>
                    </a:solidFill>
                  </a:tcPr>
                </a:tc>
                <a:tc>
                  <a:txBody>
                    <a:bodyPr/>
                    <a:lstStyle/>
                    <a:p>
                      <a:pPr marL="0" lvl="0" indent="0" algn="l" rtl="0">
                        <a:spcBef>
                          <a:spcPts val="0"/>
                        </a:spcBef>
                        <a:spcAft>
                          <a:spcPts val="0"/>
                        </a:spcAft>
                        <a:buNone/>
                      </a:pPr>
                      <a:r>
                        <a:rPr lang="en" sz="1600"/>
                        <a:t>12</a:t>
                      </a:r>
                      <a:endParaRPr sz="1600"/>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9DAF8"/>
                    </a:solidFill>
                  </a:tcPr>
                </a:tc>
                <a:tc>
                  <a:txBody>
                    <a:bodyPr/>
                    <a:lstStyle/>
                    <a:p>
                      <a:pPr marL="0" lvl="0" indent="0" algn="l" rtl="0">
                        <a:spcBef>
                          <a:spcPts val="0"/>
                        </a:spcBef>
                        <a:spcAft>
                          <a:spcPts val="0"/>
                        </a:spcAft>
                        <a:buNone/>
                      </a:pPr>
                      <a:r>
                        <a:rPr lang="en" sz="1600"/>
                        <a:t>1</a:t>
                      </a:r>
                      <a:endParaRPr sz="1600"/>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9DAF8"/>
                    </a:solidFill>
                  </a:tcPr>
                </a:tc>
                <a:tc>
                  <a:txBody>
                    <a:bodyPr/>
                    <a:lstStyle/>
                    <a:p>
                      <a:pPr marL="0" lvl="0" indent="0" algn="l" rtl="0">
                        <a:spcBef>
                          <a:spcPts val="0"/>
                        </a:spcBef>
                        <a:spcAft>
                          <a:spcPts val="0"/>
                        </a:spcAft>
                        <a:buNone/>
                      </a:pPr>
                      <a:r>
                        <a:rPr lang="en" sz="1600"/>
                        <a:t>22</a:t>
                      </a:r>
                      <a:endParaRPr sz="1600"/>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9DAF8"/>
                    </a:solidFill>
                  </a:tcPr>
                </a:tc>
                <a:tc>
                  <a:txBody>
                    <a:bodyPr/>
                    <a:lstStyle/>
                    <a:p>
                      <a:pPr marL="0" lvl="0" indent="0" algn="l" rtl="0">
                        <a:spcBef>
                          <a:spcPts val="0"/>
                        </a:spcBef>
                        <a:spcAft>
                          <a:spcPts val="0"/>
                        </a:spcAft>
                        <a:buNone/>
                      </a:pPr>
                      <a:r>
                        <a:rPr lang="en" sz="1600"/>
                        <a:t>88</a:t>
                      </a:r>
                      <a:endParaRPr sz="1600"/>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9DAF8"/>
                    </a:solidFill>
                  </a:tcPr>
                </a:tc>
                <a:tc>
                  <a:txBody>
                    <a:bodyPr/>
                    <a:lstStyle/>
                    <a:p>
                      <a:pPr marL="0" lvl="0" indent="0" algn="l" rtl="0">
                        <a:spcBef>
                          <a:spcPts val="0"/>
                        </a:spcBef>
                        <a:spcAft>
                          <a:spcPts val="0"/>
                        </a:spcAft>
                        <a:buNone/>
                      </a:pPr>
                      <a:r>
                        <a:rPr lang="en" sz="1600"/>
                        <a:t>0</a:t>
                      </a:r>
                      <a:endParaRPr sz="1600"/>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9DAF8"/>
                    </a:solidFill>
                  </a:tcPr>
                </a:tc>
                <a:extLst>
                  <a:ext uri="{0D108BD9-81ED-4DB2-BD59-A6C34878D82A}">
                    <a16:rowId xmlns:a16="http://schemas.microsoft.com/office/drawing/2014/main" val="10002"/>
                  </a:ext>
                </a:extLst>
              </a:tr>
              <a:tr h="487640">
                <a:tc>
                  <a:txBody>
                    <a:bodyPr/>
                    <a:lstStyle/>
                    <a:p>
                      <a:pPr marL="0" lvl="0" indent="0" algn="l" rtl="0">
                        <a:spcBef>
                          <a:spcPts val="0"/>
                        </a:spcBef>
                        <a:spcAft>
                          <a:spcPts val="0"/>
                        </a:spcAft>
                        <a:buNone/>
                      </a:pPr>
                      <a:r>
                        <a:rPr lang="en" sz="1300">
                          <a:latin typeface="Courier New"/>
                          <a:ea typeface="Courier New"/>
                          <a:cs typeface="Courier New"/>
                          <a:sym typeface="Courier New"/>
                        </a:rPr>
                        <a:t>4gd8</a:t>
                      </a:r>
                      <a:endParaRPr sz="1300">
                        <a:latin typeface="Courier New"/>
                        <a:ea typeface="Courier New"/>
                        <a:cs typeface="Courier New"/>
                        <a:sym typeface="Courier New"/>
                      </a:endParaRPr>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6B8AF"/>
                    </a:solidFill>
                  </a:tcPr>
                </a:tc>
                <a:tc>
                  <a:txBody>
                    <a:bodyPr/>
                    <a:lstStyle/>
                    <a:p>
                      <a:pPr marL="0" lvl="0" indent="0" algn="l" rtl="0">
                        <a:spcBef>
                          <a:spcPts val="0"/>
                        </a:spcBef>
                        <a:spcAft>
                          <a:spcPts val="0"/>
                        </a:spcAft>
                        <a:buNone/>
                      </a:pPr>
                      <a:r>
                        <a:rPr lang="en" sz="1600"/>
                        <a:t>25</a:t>
                      </a:r>
                      <a:endParaRPr sz="1600"/>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6B8AF"/>
                    </a:solidFill>
                  </a:tcPr>
                </a:tc>
                <a:tc>
                  <a:txBody>
                    <a:bodyPr/>
                    <a:lstStyle/>
                    <a:p>
                      <a:pPr marL="0" lvl="0" indent="0" algn="l" rtl="0">
                        <a:spcBef>
                          <a:spcPts val="0"/>
                        </a:spcBef>
                        <a:spcAft>
                          <a:spcPts val="0"/>
                        </a:spcAft>
                        <a:buNone/>
                      </a:pPr>
                      <a:r>
                        <a:rPr lang="en" sz="1600"/>
                        <a:t>3</a:t>
                      </a:r>
                      <a:endParaRPr sz="1600"/>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6B8AF"/>
                    </a:solidFill>
                  </a:tcPr>
                </a:tc>
                <a:tc>
                  <a:txBody>
                    <a:bodyPr/>
                    <a:lstStyle/>
                    <a:p>
                      <a:pPr marL="0" lvl="0" indent="0" algn="l" rtl="0">
                        <a:spcBef>
                          <a:spcPts val="0"/>
                        </a:spcBef>
                        <a:spcAft>
                          <a:spcPts val="0"/>
                        </a:spcAft>
                        <a:buNone/>
                      </a:pPr>
                      <a:r>
                        <a:rPr lang="en" sz="1600"/>
                        <a:t>23</a:t>
                      </a:r>
                      <a:endParaRPr sz="1600"/>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6B8AF"/>
                    </a:solidFill>
                  </a:tcPr>
                </a:tc>
                <a:tc>
                  <a:txBody>
                    <a:bodyPr/>
                    <a:lstStyle/>
                    <a:p>
                      <a:pPr marL="0" lvl="0" indent="0" algn="l" rtl="0">
                        <a:spcBef>
                          <a:spcPts val="0"/>
                        </a:spcBef>
                        <a:spcAft>
                          <a:spcPts val="0"/>
                        </a:spcAft>
                        <a:buNone/>
                      </a:pPr>
                      <a:r>
                        <a:rPr lang="en" sz="1600"/>
                        <a:t>86</a:t>
                      </a:r>
                      <a:endParaRPr sz="1600"/>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6B8AF"/>
                    </a:solidFill>
                  </a:tcPr>
                </a:tc>
                <a:tc>
                  <a:txBody>
                    <a:bodyPr/>
                    <a:lstStyle/>
                    <a:p>
                      <a:pPr marL="0" lvl="0" indent="0" algn="l" rtl="0">
                        <a:spcBef>
                          <a:spcPts val="0"/>
                        </a:spcBef>
                        <a:spcAft>
                          <a:spcPts val="0"/>
                        </a:spcAft>
                        <a:buNone/>
                      </a:pPr>
                      <a:r>
                        <a:rPr lang="en" sz="1600"/>
                        <a:t>0</a:t>
                      </a:r>
                      <a:endParaRPr sz="1600"/>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6B8AF"/>
                    </a:solidFill>
                  </a:tcPr>
                </a:tc>
                <a:extLst>
                  <a:ext uri="{0D108BD9-81ED-4DB2-BD59-A6C34878D82A}">
                    <a16:rowId xmlns:a16="http://schemas.microsoft.com/office/drawing/2014/main" val="10003"/>
                  </a:ext>
                </a:extLst>
              </a:tr>
              <a:tr h="487640">
                <a:tc>
                  <a:txBody>
                    <a:bodyPr/>
                    <a:lstStyle/>
                    <a:p>
                      <a:pPr marL="0" lvl="0" indent="0" algn="l" rtl="0">
                        <a:spcBef>
                          <a:spcPts val="0"/>
                        </a:spcBef>
                        <a:spcAft>
                          <a:spcPts val="0"/>
                        </a:spcAft>
                        <a:buNone/>
                      </a:pPr>
                      <a:r>
                        <a:rPr lang="en" sz="1300">
                          <a:latin typeface="Courier New"/>
                          <a:ea typeface="Courier New"/>
                          <a:cs typeface="Courier New"/>
                          <a:sym typeface="Courier New"/>
                        </a:rPr>
                        <a:t>9872</a:t>
                      </a:r>
                      <a:endParaRPr sz="1300">
                        <a:latin typeface="Courier New"/>
                        <a:ea typeface="Courier New"/>
                        <a:cs typeface="Courier New"/>
                        <a:sym typeface="Courier New"/>
                      </a:endParaRPr>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D2E9"/>
                    </a:solidFill>
                  </a:tcPr>
                </a:tc>
                <a:tc>
                  <a:txBody>
                    <a:bodyPr/>
                    <a:lstStyle/>
                    <a:p>
                      <a:pPr marL="0" lvl="0" indent="0" algn="l" rtl="0">
                        <a:spcBef>
                          <a:spcPts val="0"/>
                        </a:spcBef>
                        <a:spcAft>
                          <a:spcPts val="0"/>
                        </a:spcAft>
                        <a:buNone/>
                      </a:pPr>
                      <a:r>
                        <a:rPr lang="en" sz="1600"/>
                        <a:t>0</a:t>
                      </a:r>
                      <a:endParaRPr sz="1600"/>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D2E9"/>
                    </a:solidFill>
                  </a:tcPr>
                </a:tc>
                <a:tc>
                  <a:txBody>
                    <a:bodyPr/>
                    <a:lstStyle/>
                    <a:p>
                      <a:pPr marL="0" lvl="0" indent="0" algn="l" rtl="0">
                        <a:spcBef>
                          <a:spcPts val="0"/>
                        </a:spcBef>
                        <a:spcAft>
                          <a:spcPts val="0"/>
                        </a:spcAft>
                        <a:buNone/>
                      </a:pPr>
                      <a:r>
                        <a:rPr lang="en" sz="1600"/>
                        <a:t>0</a:t>
                      </a:r>
                      <a:endParaRPr sz="1600"/>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D2E9"/>
                    </a:solidFill>
                  </a:tcPr>
                </a:tc>
                <a:tc>
                  <a:txBody>
                    <a:bodyPr/>
                    <a:lstStyle/>
                    <a:p>
                      <a:pPr marL="0" lvl="0" indent="0" algn="l" rtl="0">
                        <a:spcBef>
                          <a:spcPts val="0"/>
                        </a:spcBef>
                        <a:spcAft>
                          <a:spcPts val="0"/>
                        </a:spcAft>
                        <a:buNone/>
                      </a:pPr>
                      <a:r>
                        <a:rPr lang="en" sz="1600"/>
                        <a:t>87</a:t>
                      </a:r>
                      <a:endParaRPr sz="1600"/>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D2E9"/>
                    </a:solidFill>
                  </a:tcPr>
                </a:tc>
                <a:tc>
                  <a:txBody>
                    <a:bodyPr/>
                    <a:lstStyle/>
                    <a:p>
                      <a:pPr marL="0" lvl="0" indent="0" algn="l" rtl="0">
                        <a:spcBef>
                          <a:spcPts val="0"/>
                        </a:spcBef>
                        <a:spcAft>
                          <a:spcPts val="0"/>
                        </a:spcAft>
                        <a:buNone/>
                      </a:pPr>
                      <a:r>
                        <a:rPr lang="en" sz="1600"/>
                        <a:t>12</a:t>
                      </a:r>
                      <a:endParaRPr sz="1600"/>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D2E9"/>
                    </a:solidFill>
                  </a:tcPr>
                </a:tc>
                <a:tc>
                  <a:txBody>
                    <a:bodyPr/>
                    <a:lstStyle/>
                    <a:p>
                      <a:pPr marL="0" lvl="0" indent="0" algn="l" rtl="0">
                        <a:spcBef>
                          <a:spcPts val="0"/>
                        </a:spcBef>
                        <a:spcAft>
                          <a:spcPts val="0"/>
                        </a:spcAft>
                        <a:buNone/>
                      </a:pPr>
                      <a:r>
                        <a:rPr lang="en" sz="1600" dirty="0"/>
                        <a:t>0</a:t>
                      </a:r>
                      <a:endParaRPr sz="1600" dirty="0"/>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D2E9"/>
                    </a:solidFill>
                  </a:tcPr>
                </a:tc>
                <a:extLst>
                  <a:ext uri="{0D108BD9-81ED-4DB2-BD59-A6C34878D82A}">
                    <a16:rowId xmlns:a16="http://schemas.microsoft.com/office/drawing/2014/main" val="10004"/>
                  </a:ext>
                </a:extLst>
              </a:tr>
            </a:tbl>
          </a:graphicData>
        </a:graphic>
      </p:graphicFrame>
      <p:sp>
        <p:nvSpPr>
          <p:cNvPr id="352" name="Google Shape;352;p37"/>
          <p:cNvSpPr/>
          <p:nvPr/>
        </p:nvSpPr>
        <p:spPr>
          <a:xfrm>
            <a:off x="267504" y="835800"/>
            <a:ext cx="3121600" cy="318400"/>
          </a:xfrm>
          <a:prstGeom prst="rect">
            <a:avLst/>
          </a:prstGeom>
          <a:solidFill>
            <a:schemeClr val="lt2"/>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r>
              <a:rPr lang="en" sz="1333">
                <a:latin typeface="Courier New"/>
                <a:ea typeface="Courier New"/>
                <a:cs typeface="Courier New"/>
                <a:sym typeface="Courier New"/>
              </a:rPr>
              <a:t>FeatureTable[Frequency]</a:t>
            </a:r>
            <a:endParaRPr sz="1333">
              <a:latin typeface="Courier New"/>
              <a:ea typeface="Courier New"/>
              <a:cs typeface="Courier New"/>
              <a:sym typeface="Courier New"/>
            </a:endParaRPr>
          </a:p>
        </p:txBody>
      </p:sp>
      <p:graphicFrame>
        <p:nvGraphicFramePr>
          <p:cNvPr id="353" name="Google Shape;353;p37"/>
          <p:cNvGraphicFramePr/>
          <p:nvPr/>
        </p:nvGraphicFramePr>
        <p:xfrm>
          <a:off x="6482000" y="4046400"/>
          <a:ext cx="5438733" cy="2702360"/>
        </p:xfrm>
        <a:graphic>
          <a:graphicData uri="http://schemas.openxmlformats.org/drawingml/2006/table">
            <a:tbl>
              <a:tblPr>
                <a:noFill/>
              </a:tblPr>
              <a:tblGrid>
                <a:gridCol w="1818733">
                  <a:extLst>
                    <a:ext uri="{9D8B030D-6E8A-4147-A177-3AD203B41FA5}">
                      <a16:colId xmlns:a16="http://schemas.microsoft.com/office/drawing/2014/main" val="20000"/>
                    </a:ext>
                  </a:extLst>
                </a:gridCol>
                <a:gridCol w="931633">
                  <a:extLst>
                    <a:ext uri="{9D8B030D-6E8A-4147-A177-3AD203B41FA5}">
                      <a16:colId xmlns:a16="http://schemas.microsoft.com/office/drawing/2014/main" val="20001"/>
                    </a:ext>
                  </a:extLst>
                </a:gridCol>
                <a:gridCol w="774467">
                  <a:extLst>
                    <a:ext uri="{9D8B030D-6E8A-4147-A177-3AD203B41FA5}">
                      <a16:colId xmlns:a16="http://schemas.microsoft.com/office/drawing/2014/main" val="20002"/>
                    </a:ext>
                  </a:extLst>
                </a:gridCol>
                <a:gridCol w="889800">
                  <a:extLst>
                    <a:ext uri="{9D8B030D-6E8A-4147-A177-3AD203B41FA5}">
                      <a16:colId xmlns:a16="http://schemas.microsoft.com/office/drawing/2014/main" val="20003"/>
                    </a:ext>
                  </a:extLst>
                </a:gridCol>
                <a:gridCol w="1024100">
                  <a:extLst>
                    <a:ext uri="{9D8B030D-6E8A-4147-A177-3AD203B41FA5}">
                      <a16:colId xmlns:a16="http://schemas.microsoft.com/office/drawing/2014/main" val="20004"/>
                    </a:ext>
                  </a:extLst>
                </a:gridCol>
              </a:tblGrid>
              <a:tr h="447000">
                <a:tc>
                  <a:txBody>
                    <a:bodyPr/>
                    <a:lstStyle/>
                    <a:p>
                      <a:pPr marL="0" lvl="0" indent="0" algn="l" rtl="0">
                        <a:spcBef>
                          <a:spcPts val="0"/>
                        </a:spcBef>
                        <a:spcAft>
                          <a:spcPts val="0"/>
                        </a:spcAft>
                        <a:buNone/>
                      </a:pPr>
                      <a:endParaRPr sz="1300">
                        <a:latin typeface="Courier New"/>
                        <a:ea typeface="Courier New"/>
                        <a:cs typeface="Courier New"/>
                        <a:sym typeface="Courier New"/>
                      </a:endParaRPr>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1300">
                          <a:latin typeface="Courier New"/>
                          <a:ea typeface="Courier New"/>
                          <a:cs typeface="Courier New"/>
                          <a:sym typeface="Courier New"/>
                        </a:rPr>
                        <a:t>4ac2</a:t>
                      </a:r>
                      <a:endParaRPr sz="1300">
                        <a:latin typeface="Courier New"/>
                        <a:ea typeface="Courier New"/>
                        <a:cs typeface="Courier New"/>
                        <a:sym typeface="Courier New"/>
                      </a:endParaRPr>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Clr>
                          <a:schemeClr val="dk1"/>
                        </a:buClr>
                        <a:buSzPts val="1100"/>
                        <a:buFont typeface="Arial"/>
                        <a:buNone/>
                      </a:pPr>
                      <a:r>
                        <a:rPr lang="en" sz="1300">
                          <a:solidFill>
                            <a:schemeClr val="dk1"/>
                          </a:solidFill>
                          <a:latin typeface="Courier New"/>
                          <a:ea typeface="Courier New"/>
                          <a:cs typeface="Courier New"/>
                          <a:sym typeface="Courier New"/>
                        </a:rPr>
                        <a:t>e375</a:t>
                      </a:r>
                      <a:endParaRPr sz="1300">
                        <a:latin typeface="Courier New"/>
                        <a:ea typeface="Courier New"/>
                        <a:cs typeface="Courier New"/>
                        <a:sym typeface="Courier New"/>
                      </a:endParaRPr>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Clr>
                          <a:schemeClr val="dk1"/>
                        </a:buClr>
                        <a:buSzPts val="1100"/>
                        <a:buFont typeface="Arial"/>
                        <a:buNone/>
                      </a:pPr>
                      <a:r>
                        <a:rPr lang="en" sz="1300">
                          <a:solidFill>
                            <a:schemeClr val="dk1"/>
                          </a:solidFill>
                          <a:latin typeface="Courier New"/>
                          <a:ea typeface="Courier New"/>
                          <a:cs typeface="Courier New"/>
                          <a:sym typeface="Courier New"/>
                        </a:rPr>
                        <a:t>4gd8</a:t>
                      </a:r>
                      <a:endParaRPr sz="1300">
                        <a:latin typeface="Courier New"/>
                        <a:ea typeface="Courier New"/>
                        <a:cs typeface="Courier New"/>
                        <a:sym typeface="Courier New"/>
                      </a:endParaRPr>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Clr>
                          <a:schemeClr val="dk1"/>
                        </a:buClr>
                        <a:buSzPts val="1100"/>
                        <a:buFont typeface="Arial"/>
                        <a:buNone/>
                      </a:pPr>
                      <a:r>
                        <a:rPr lang="en" sz="1300">
                          <a:solidFill>
                            <a:schemeClr val="dk1"/>
                          </a:solidFill>
                          <a:latin typeface="Courier New"/>
                          <a:ea typeface="Courier New"/>
                          <a:cs typeface="Courier New"/>
                          <a:sym typeface="Courier New"/>
                        </a:rPr>
                        <a:t>9872</a:t>
                      </a:r>
                      <a:endParaRPr sz="1300">
                        <a:latin typeface="Courier New"/>
                        <a:ea typeface="Courier New"/>
                        <a:cs typeface="Courier New"/>
                        <a:sym typeface="Courier New"/>
                      </a:endParaRPr>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0"/>
                  </a:ext>
                </a:extLst>
              </a:tr>
              <a:tr h="470486">
                <a:tc>
                  <a:txBody>
                    <a:bodyPr/>
                    <a:lstStyle/>
                    <a:p>
                      <a:pPr marL="0" lvl="0" indent="0" algn="l" rtl="0">
                        <a:spcBef>
                          <a:spcPts val="0"/>
                        </a:spcBef>
                        <a:spcAft>
                          <a:spcPts val="0"/>
                        </a:spcAft>
                        <a:buNone/>
                      </a:pPr>
                      <a:r>
                        <a:rPr lang="en" sz="1300">
                          <a:latin typeface="Courier New"/>
                          <a:ea typeface="Courier New"/>
                          <a:cs typeface="Courier New"/>
                          <a:sym typeface="Courier New"/>
                        </a:rPr>
                        <a:t>4ac2</a:t>
                      </a:r>
                      <a:endParaRPr sz="1300">
                        <a:latin typeface="Courier New"/>
                        <a:ea typeface="Courier New"/>
                        <a:cs typeface="Courier New"/>
                        <a:sym typeface="Courier New"/>
                      </a:endParaRPr>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2000" dirty="0">
                          <a:latin typeface="+mj-lt"/>
                        </a:rPr>
                        <a:t>0.0</a:t>
                      </a:r>
                      <a:endParaRPr sz="2000" dirty="0">
                        <a:latin typeface="+mj-lt"/>
                      </a:endParaRPr>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2000" dirty="0">
                        <a:latin typeface="+mj-lt"/>
                      </a:endParaRPr>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2000" dirty="0">
                        <a:latin typeface="+mj-lt"/>
                      </a:endParaRPr>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2000">
                        <a:latin typeface="+mj-lt"/>
                      </a:endParaRPr>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1"/>
                  </a:ext>
                </a:extLst>
              </a:tr>
              <a:tr h="493386">
                <a:tc>
                  <a:txBody>
                    <a:bodyPr/>
                    <a:lstStyle/>
                    <a:p>
                      <a:pPr marL="0" lvl="0" indent="0" algn="l" rtl="0">
                        <a:spcBef>
                          <a:spcPts val="0"/>
                        </a:spcBef>
                        <a:spcAft>
                          <a:spcPts val="0"/>
                        </a:spcAft>
                        <a:buNone/>
                      </a:pPr>
                      <a:r>
                        <a:rPr lang="en" sz="1300" dirty="0">
                          <a:latin typeface="Courier New"/>
                          <a:ea typeface="Courier New"/>
                          <a:cs typeface="Courier New"/>
                          <a:sym typeface="Courier New"/>
                        </a:rPr>
                        <a:t>e375</a:t>
                      </a:r>
                      <a:endParaRPr sz="1300" dirty="0">
                        <a:latin typeface="Courier New"/>
                        <a:ea typeface="Courier New"/>
                        <a:cs typeface="Courier New"/>
                        <a:sym typeface="Courier New"/>
                      </a:endParaRPr>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2000">
                        <a:latin typeface="+mj-lt"/>
                      </a:endParaRPr>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2000">
                          <a:latin typeface="+mj-lt"/>
                        </a:rPr>
                        <a:t>0.0</a:t>
                      </a:r>
                      <a:endParaRPr sz="2000">
                        <a:latin typeface="+mj-lt"/>
                      </a:endParaRPr>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2000" dirty="0">
                        <a:latin typeface="+mj-lt"/>
                      </a:endParaRPr>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2000">
                        <a:latin typeface="+mj-lt"/>
                      </a:endParaRPr>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2"/>
                  </a:ext>
                </a:extLst>
              </a:tr>
              <a:tr h="499957">
                <a:tc>
                  <a:txBody>
                    <a:bodyPr/>
                    <a:lstStyle/>
                    <a:p>
                      <a:pPr marL="0" lvl="0" indent="0" algn="l" rtl="0">
                        <a:spcBef>
                          <a:spcPts val="0"/>
                        </a:spcBef>
                        <a:spcAft>
                          <a:spcPts val="0"/>
                        </a:spcAft>
                        <a:buNone/>
                      </a:pPr>
                      <a:r>
                        <a:rPr lang="en" sz="1300">
                          <a:latin typeface="Courier New"/>
                          <a:ea typeface="Courier New"/>
                          <a:cs typeface="Courier New"/>
                          <a:sym typeface="Courier New"/>
                        </a:rPr>
                        <a:t>4gd8</a:t>
                      </a:r>
                      <a:endParaRPr sz="1300">
                        <a:latin typeface="Courier New"/>
                        <a:ea typeface="Courier New"/>
                        <a:cs typeface="Courier New"/>
                        <a:sym typeface="Courier New"/>
                      </a:endParaRPr>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2000">
                        <a:latin typeface="+mj-lt"/>
                      </a:endParaRPr>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2000">
                        <a:latin typeface="+mj-lt"/>
                      </a:endParaRPr>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2000" dirty="0">
                          <a:latin typeface="+mj-lt"/>
                        </a:rPr>
                        <a:t>0.0</a:t>
                      </a:r>
                      <a:endParaRPr sz="2000" dirty="0">
                        <a:latin typeface="+mj-lt"/>
                      </a:endParaRPr>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2000" dirty="0">
                        <a:latin typeface="+mj-lt"/>
                      </a:endParaRPr>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609560">
                <a:tc>
                  <a:txBody>
                    <a:bodyPr/>
                    <a:lstStyle/>
                    <a:p>
                      <a:pPr marL="0" lvl="0" indent="0" algn="l" rtl="0">
                        <a:spcBef>
                          <a:spcPts val="0"/>
                        </a:spcBef>
                        <a:spcAft>
                          <a:spcPts val="0"/>
                        </a:spcAft>
                        <a:buNone/>
                      </a:pPr>
                      <a:r>
                        <a:rPr lang="en" sz="1300">
                          <a:latin typeface="Courier New"/>
                          <a:ea typeface="Courier New"/>
                          <a:cs typeface="Courier New"/>
                          <a:sym typeface="Courier New"/>
                        </a:rPr>
                        <a:t>9872</a:t>
                      </a:r>
                      <a:endParaRPr sz="1300">
                        <a:latin typeface="Courier New"/>
                        <a:ea typeface="Courier New"/>
                        <a:cs typeface="Courier New"/>
                        <a:sym typeface="Courier New"/>
                      </a:endParaRPr>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2000">
                        <a:latin typeface="+mj-lt"/>
                      </a:endParaRPr>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2000">
                        <a:latin typeface="+mj-lt"/>
                      </a:endParaRPr>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2000">
                        <a:latin typeface="+mj-lt"/>
                      </a:endParaRPr>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2000" dirty="0">
                          <a:latin typeface="+mj-lt"/>
                        </a:rPr>
                        <a:t>0.0</a:t>
                      </a:r>
                      <a:endParaRPr sz="2000" dirty="0">
                        <a:latin typeface="+mj-lt"/>
                      </a:endParaRPr>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4"/>
                  </a:ext>
                </a:extLst>
              </a:tr>
            </a:tbl>
          </a:graphicData>
        </a:graphic>
      </p:graphicFrame>
      <p:sp>
        <p:nvSpPr>
          <p:cNvPr id="354" name="Google Shape;354;p37"/>
          <p:cNvSpPr/>
          <p:nvPr/>
        </p:nvSpPr>
        <p:spPr>
          <a:xfrm>
            <a:off x="6488371" y="3728000"/>
            <a:ext cx="3121600" cy="318400"/>
          </a:xfrm>
          <a:prstGeom prst="rect">
            <a:avLst/>
          </a:prstGeom>
          <a:solidFill>
            <a:schemeClr val="lt2"/>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r>
              <a:rPr lang="en" sz="1333">
                <a:latin typeface="Courier New"/>
                <a:ea typeface="Courier New"/>
                <a:cs typeface="Courier New"/>
                <a:sym typeface="Courier New"/>
              </a:rPr>
              <a:t>DistanceMatrix</a:t>
            </a:r>
            <a:endParaRPr sz="1333">
              <a:latin typeface="Courier New"/>
              <a:ea typeface="Courier New"/>
              <a:cs typeface="Courier New"/>
              <a:sym typeface="Courier New"/>
            </a:endParaRPr>
          </a:p>
        </p:txBody>
      </p:sp>
      <p:grpSp>
        <p:nvGrpSpPr>
          <p:cNvPr id="355" name="Google Shape;355;p37"/>
          <p:cNvGrpSpPr/>
          <p:nvPr/>
        </p:nvGrpSpPr>
        <p:grpSpPr>
          <a:xfrm>
            <a:off x="6921634" y="2535467"/>
            <a:ext cx="596900" cy="698800"/>
            <a:chOff x="5572225" y="1901600"/>
            <a:chExt cx="447675" cy="524100"/>
          </a:xfrm>
        </p:grpSpPr>
        <p:cxnSp>
          <p:nvCxnSpPr>
            <p:cNvPr id="356" name="Google Shape;356;p37"/>
            <p:cNvCxnSpPr/>
            <p:nvPr/>
          </p:nvCxnSpPr>
          <p:spPr>
            <a:xfrm>
              <a:off x="6019900" y="1901600"/>
              <a:ext cx="0" cy="524100"/>
            </a:xfrm>
            <a:prstGeom prst="straightConnector1">
              <a:avLst/>
            </a:prstGeom>
            <a:noFill/>
            <a:ln w="19050" cap="flat" cmpd="sng">
              <a:solidFill>
                <a:schemeClr val="dk2"/>
              </a:solidFill>
              <a:prstDash val="solid"/>
              <a:round/>
              <a:headEnd type="none" w="med" len="med"/>
              <a:tailEnd type="triangle" w="med" len="med"/>
            </a:ln>
          </p:spPr>
        </p:cxnSp>
        <p:cxnSp>
          <p:nvCxnSpPr>
            <p:cNvPr id="357" name="Google Shape;357;p37"/>
            <p:cNvCxnSpPr/>
            <p:nvPr/>
          </p:nvCxnSpPr>
          <p:spPr>
            <a:xfrm>
              <a:off x="5572225" y="1901600"/>
              <a:ext cx="447600" cy="0"/>
            </a:xfrm>
            <a:prstGeom prst="straightConnector1">
              <a:avLst/>
            </a:prstGeom>
            <a:noFill/>
            <a:ln w="19050" cap="flat" cmpd="sng">
              <a:solidFill>
                <a:schemeClr val="dk2"/>
              </a:solidFill>
              <a:prstDash val="solid"/>
              <a:round/>
              <a:headEnd type="none" w="med" len="med"/>
              <a:tailEnd type="none" w="med" len="med"/>
            </a:ln>
          </p:spPr>
        </p:cxnSp>
      </p:grpSp>
      <p:sp>
        <p:nvSpPr>
          <p:cNvPr id="358" name="Google Shape;358;p37"/>
          <p:cNvSpPr txBox="1">
            <a:spLocks noGrp="1"/>
          </p:cNvSpPr>
          <p:nvPr>
            <p:ph type="title"/>
          </p:nvPr>
        </p:nvSpPr>
        <p:spPr>
          <a:xfrm>
            <a:off x="609600" y="173035"/>
            <a:ext cx="10972800" cy="836400"/>
          </a:xfrm>
          <a:prstGeom prst="rect">
            <a:avLst/>
          </a:prstGeom>
        </p:spPr>
        <p:txBody>
          <a:bodyPr spcFirstLastPara="1" vert="horz" wrap="square" lIns="121900" tIns="121900" rIns="121900" bIns="121900" rtlCol="0" anchor="ctr" anchorCtr="0">
            <a:noAutofit/>
          </a:bodyPr>
          <a:lstStyle/>
          <a:p>
            <a:pPr>
              <a:spcBef>
                <a:spcPts val="0"/>
              </a:spcBef>
            </a:pPr>
            <a:r>
              <a:rPr lang="en" sz="3200"/>
              <a:t>Unweighted UniFrac distance: phylogenetic beta diversity metric</a:t>
            </a:r>
            <a:endParaRPr sz="3200"/>
          </a:p>
        </p:txBody>
      </p:sp>
      <p:pic>
        <p:nvPicPr>
          <p:cNvPr id="359" name="Google Shape;359;p37"/>
          <p:cNvPicPr preferRelativeResize="0"/>
          <p:nvPr/>
        </p:nvPicPr>
        <p:blipFill>
          <a:blip r:embed="rId3">
            <a:alphaModFix/>
          </a:blip>
          <a:stretch>
            <a:fillRect/>
          </a:stretch>
        </p:blipFill>
        <p:spPr>
          <a:xfrm>
            <a:off x="7272767" y="1458816"/>
            <a:ext cx="4589167" cy="934067"/>
          </a:xfrm>
          <a:prstGeom prst="rect">
            <a:avLst/>
          </a:prstGeom>
          <a:noFill/>
          <a:ln>
            <a:noFill/>
          </a:ln>
        </p:spPr>
      </p:pic>
      <p:cxnSp>
        <p:nvCxnSpPr>
          <p:cNvPr id="360" name="Google Shape;360;p37"/>
          <p:cNvCxnSpPr/>
          <p:nvPr/>
        </p:nvCxnSpPr>
        <p:spPr>
          <a:xfrm rot="10800000" flipH="1">
            <a:off x="5965097" y="5541833"/>
            <a:ext cx="470400" cy="6400"/>
          </a:xfrm>
          <a:prstGeom prst="straightConnector1">
            <a:avLst/>
          </a:prstGeom>
          <a:noFill/>
          <a:ln w="19050" cap="flat" cmpd="sng">
            <a:solidFill>
              <a:schemeClr val="dk2"/>
            </a:solidFill>
            <a:prstDash val="solid"/>
            <a:round/>
            <a:headEnd type="none" w="med" len="med"/>
            <a:tailEnd type="triangle" w="med" len="med"/>
          </a:ln>
        </p:spPr>
      </p:cxnSp>
      <p:grpSp>
        <p:nvGrpSpPr>
          <p:cNvPr id="361" name="Google Shape;361;p37"/>
          <p:cNvGrpSpPr/>
          <p:nvPr/>
        </p:nvGrpSpPr>
        <p:grpSpPr>
          <a:xfrm>
            <a:off x="262273" y="3628121"/>
            <a:ext cx="5756052" cy="3156800"/>
            <a:chOff x="223025" y="2679900"/>
            <a:chExt cx="4317039" cy="2367600"/>
          </a:xfrm>
        </p:grpSpPr>
        <p:sp>
          <p:nvSpPr>
            <p:cNvPr id="362" name="Google Shape;362;p37"/>
            <p:cNvSpPr txBox="1"/>
            <p:nvPr/>
          </p:nvSpPr>
          <p:spPr>
            <a:xfrm>
              <a:off x="223025" y="2900100"/>
              <a:ext cx="4230600" cy="21474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121900" tIns="121900" rIns="121900" bIns="121900" anchor="t" anchorCtr="0">
              <a:noAutofit/>
            </a:bodyPr>
            <a:lstStyle/>
            <a:p>
              <a:endParaRPr sz="800">
                <a:latin typeface="Courier New"/>
                <a:ea typeface="Courier New"/>
                <a:cs typeface="Courier New"/>
                <a:sym typeface="Courier New"/>
              </a:endParaRPr>
            </a:p>
            <a:p>
              <a:endParaRPr sz="1067">
                <a:highlight>
                  <a:srgbClr val="D9D2E9"/>
                </a:highlight>
                <a:latin typeface="Courier New"/>
                <a:ea typeface="Courier New"/>
                <a:cs typeface="Courier New"/>
                <a:sym typeface="Courier New"/>
              </a:endParaRPr>
            </a:p>
            <a:p>
              <a:endParaRPr sz="1067">
                <a:highlight>
                  <a:srgbClr val="D9D2E9"/>
                </a:highlight>
                <a:latin typeface="Courier New"/>
                <a:ea typeface="Courier New"/>
                <a:cs typeface="Courier New"/>
                <a:sym typeface="Courier New"/>
              </a:endParaRPr>
            </a:p>
            <a:p>
              <a:endParaRPr sz="1067">
                <a:latin typeface="Courier New"/>
                <a:ea typeface="Courier New"/>
                <a:cs typeface="Courier New"/>
                <a:sym typeface="Courier New"/>
              </a:endParaRPr>
            </a:p>
          </p:txBody>
        </p:sp>
        <p:sp>
          <p:nvSpPr>
            <p:cNvPr id="363" name="Google Shape;363;p37"/>
            <p:cNvSpPr/>
            <p:nvPr/>
          </p:nvSpPr>
          <p:spPr>
            <a:xfrm>
              <a:off x="224039" y="2679900"/>
              <a:ext cx="1629300" cy="220200"/>
            </a:xfrm>
            <a:prstGeom prst="rect">
              <a:avLst/>
            </a:prstGeom>
            <a:solidFill>
              <a:schemeClr val="lt2"/>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r>
                <a:rPr lang="en" sz="1333">
                  <a:latin typeface="Courier New"/>
                  <a:ea typeface="Courier New"/>
                  <a:cs typeface="Courier New"/>
                  <a:sym typeface="Courier New"/>
                </a:rPr>
                <a:t>Phylogeny[Rooted]</a:t>
              </a:r>
              <a:endParaRPr sz="1333">
                <a:latin typeface="Courier New"/>
                <a:ea typeface="Courier New"/>
                <a:cs typeface="Courier New"/>
                <a:sym typeface="Courier New"/>
              </a:endParaRPr>
            </a:p>
          </p:txBody>
        </p:sp>
        <p:grpSp>
          <p:nvGrpSpPr>
            <p:cNvPr id="364" name="Google Shape;364;p37"/>
            <p:cNvGrpSpPr/>
            <p:nvPr/>
          </p:nvGrpSpPr>
          <p:grpSpPr>
            <a:xfrm>
              <a:off x="309635" y="2890906"/>
              <a:ext cx="4230429" cy="2147338"/>
              <a:chOff x="4576835" y="2949025"/>
              <a:chExt cx="4230429" cy="2147338"/>
            </a:xfrm>
          </p:grpSpPr>
          <p:cxnSp>
            <p:nvCxnSpPr>
              <p:cNvPr id="365" name="Google Shape;365;p37"/>
              <p:cNvCxnSpPr/>
              <p:nvPr/>
            </p:nvCxnSpPr>
            <p:spPr>
              <a:xfrm>
                <a:off x="4576835" y="4177275"/>
                <a:ext cx="1540200" cy="632100"/>
              </a:xfrm>
              <a:prstGeom prst="bentConnector3">
                <a:avLst>
                  <a:gd name="adj1" fmla="val 24528"/>
                </a:avLst>
              </a:prstGeom>
              <a:noFill/>
              <a:ln w="28575" cap="flat" cmpd="sng">
                <a:solidFill>
                  <a:schemeClr val="dk2"/>
                </a:solidFill>
                <a:prstDash val="solid"/>
                <a:round/>
                <a:headEnd type="none" w="med" len="med"/>
                <a:tailEnd type="none" w="med" len="med"/>
              </a:ln>
            </p:spPr>
          </p:cxnSp>
          <p:cxnSp>
            <p:nvCxnSpPr>
              <p:cNvPr id="366" name="Google Shape;366;p37"/>
              <p:cNvCxnSpPr/>
              <p:nvPr/>
            </p:nvCxnSpPr>
            <p:spPr>
              <a:xfrm>
                <a:off x="5819200" y="4809425"/>
                <a:ext cx="820800" cy="159300"/>
              </a:xfrm>
              <a:prstGeom prst="bentConnector3">
                <a:avLst>
                  <a:gd name="adj1" fmla="val 50000"/>
                </a:avLst>
              </a:prstGeom>
              <a:noFill/>
              <a:ln w="28575" cap="flat" cmpd="sng">
                <a:solidFill>
                  <a:schemeClr val="dk2"/>
                </a:solidFill>
                <a:prstDash val="solid"/>
                <a:round/>
                <a:headEnd type="none" w="med" len="med"/>
                <a:tailEnd type="none" w="med" len="med"/>
              </a:ln>
            </p:spPr>
          </p:cxnSp>
          <p:cxnSp>
            <p:nvCxnSpPr>
              <p:cNvPr id="367" name="Google Shape;367;p37"/>
              <p:cNvCxnSpPr/>
              <p:nvPr/>
            </p:nvCxnSpPr>
            <p:spPr>
              <a:xfrm rot="10800000" flipH="1">
                <a:off x="5971920" y="4526825"/>
                <a:ext cx="1387500" cy="282600"/>
              </a:xfrm>
              <a:prstGeom prst="bentConnector3">
                <a:avLst>
                  <a:gd name="adj1" fmla="val 18309"/>
                </a:avLst>
              </a:prstGeom>
              <a:noFill/>
              <a:ln w="28575" cap="flat" cmpd="sng">
                <a:solidFill>
                  <a:schemeClr val="dk2"/>
                </a:solidFill>
                <a:prstDash val="solid"/>
                <a:round/>
                <a:headEnd type="none" w="med" len="med"/>
                <a:tailEnd type="none" w="med" len="med"/>
              </a:ln>
            </p:spPr>
          </p:cxnSp>
          <p:cxnSp>
            <p:nvCxnSpPr>
              <p:cNvPr id="368" name="Google Shape;368;p37"/>
              <p:cNvCxnSpPr/>
              <p:nvPr/>
            </p:nvCxnSpPr>
            <p:spPr>
              <a:xfrm rot="10800000" flipH="1">
                <a:off x="4584100" y="3791775"/>
                <a:ext cx="1235100" cy="385500"/>
              </a:xfrm>
              <a:prstGeom prst="bentConnector3">
                <a:avLst>
                  <a:gd name="adj1" fmla="val 30000"/>
                </a:avLst>
              </a:prstGeom>
              <a:noFill/>
              <a:ln w="28575" cap="flat" cmpd="sng">
                <a:solidFill>
                  <a:schemeClr val="dk2"/>
                </a:solidFill>
                <a:prstDash val="solid"/>
                <a:round/>
                <a:headEnd type="none" w="med" len="med"/>
                <a:tailEnd type="none" w="med" len="med"/>
              </a:ln>
            </p:spPr>
          </p:cxnSp>
          <p:cxnSp>
            <p:nvCxnSpPr>
              <p:cNvPr id="369" name="Google Shape;369;p37"/>
              <p:cNvCxnSpPr/>
              <p:nvPr/>
            </p:nvCxnSpPr>
            <p:spPr>
              <a:xfrm rot="10800000" flipH="1">
                <a:off x="5441200" y="3276375"/>
                <a:ext cx="1242300" cy="515400"/>
              </a:xfrm>
              <a:prstGeom prst="bentConnector3">
                <a:avLst>
                  <a:gd name="adj1" fmla="val 30422"/>
                </a:avLst>
              </a:prstGeom>
              <a:noFill/>
              <a:ln w="28575" cap="flat" cmpd="sng">
                <a:solidFill>
                  <a:schemeClr val="dk2"/>
                </a:solidFill>
                <a:prstDash val="solid"/>
                <a:round/>
                <a:headEnd type="none" w="med" len="med"/>
                <a:tailEnd type="none" w="med" len="med"/>
              </a:ln>
            </p:spPr>
          </p:cxnSp>
          <p:cxnSp>
            <p:nvCxnSpPr>
              <p:cNvPr id="370" name="Google Shape;370;p37"/>
              <p:cNvCxnSpPr/>
              <p:nvPr/>
            </p:nvCxnSpPr>
            <p:spPr>
              <a:xfrm>
                <a:off x="5499530" y="3791775"/>
                <a:ext cx="639000" cy="174900"/>
              </a:xfrm>
              <a:prstGeom prst="bentConnector3">
                <a:avLst>
                  <a:gd name="adj1" fmla="val 50000"/>
                </a:avLst>
              </a:prstGeom>
              <a:noFill/>
              <a:ln w="28575" cap="flat" cmpd="sng">
                <a:solidFill>
                  <a:schemeClr val="dk2"/>
                </a:solidFill>
                <a:prstDash val="solid"/>
                <a:round/>
                <a:headEnd type="none" w="med" len="med"/>
                <a:tailEnd type="none" w="med" len="med"/>
              </a:ln>
            </p:spPr>
          </p:cxnSp>
          <p:cxnSp>
            <p:nvCxnSpPr>
              <p:cNvPr id="371" name="Google Shape;371;p37"/>
              <p:cNvCxnSpPr/>
              <p:nvPr/>
            </p:nvCxnSpPr>
            <p:spPr>
              <a:xfrm>
                <a:off x="5840824" y="3966514"/>
                <a:ext cx="1896300" cy="130800"/>
              </a:xfrm>
              <a:prstGeom prst="bentConnector3">
                <a:avLst>
                  <a:gd name="adj1" fmla="val 49426"/>
                </a:avLst>
              </a:prstGeom>
              <a:noFill/>
              <a:ln w="28575" cap="flat" cmpd="sng">
                <a:solidFill>
                  <a:schemeClr val="dk2"/>
                </a:solidFill>
                <a:prstDash val="solid"/>
                <a:round/>
                <a:headEnd type="none" w="med" len="med"/>
                <a:tailEnd type="none" w="med" len="med"/>
              </a:ln>
            </p:spPr>
          </p:cxnSp>
          <p:cxnSp>
            <p:nvCxnSpPr>
              <p:cNvPr id="372" name="Google Shape;372;p37"/>
              <p:cNvCxnSpPr/>
              <p:nvPr/>
            </p:nvCxnSpPr>
            <p:spPr>
              <a:xfrm rot="10800000" flipH="1">
                <a:off x="6022550" y="3624600"/>
                <a:ext cx="1518600" cy="342000"/>
              </a:xfrm>
              <a:prstGeom prst="bentConnector3">
                <a:avLst>
                  <a:gd name="adj1" fmla="val 50000"/>
                </a:avLst>
              </a:prstGeom>
              <a:noFill/>
              <a:ln w="28575" cap="flat" cmpd="sng">
                <a:solidFill>
                  <a:schemeClr val="dk2"/>
                </a:solidFill>
                <a:prstDash val="solid"/>
                <a:round/>
                <a:headEnd type="none" w="med" len="med"/>
                <a:tailEnd type="none" w="med" len="med"/>
              </a:ln>
            </p:spPr>
          </p:cxnSp>
          <p:sp>
            <p:nvSpPr>
              <p:cNvPr id="373" name="Google Shape;373;p37"/>
              <p:cNvSpPr txBox="1"/>
              <p:nvPr/>
            </p:nvSpPr>
            <p:spPr>
              <a:xfrm>
                <a:off x="7702964" y="3026363"/>
                <a:ext cx="1104300" cy="2070000"/>
              </a:xfrm>
              <a:prstGeom prst="rect">
                <a:avLst/>
              </a:prstGeom>
              <a:noFill/>
              <a:ln>
                <a:noFill/>
              </a:ln>
            </p:spPr>
            <p:txBody>
              <a:bodyPr spcFirstLastPara="1" wrap="square" lIns="121900" tIns="121900" rIns="121900" bIns="121900" anchor="t" anchorCtr="0">
                <a:noAutofit/>
              </a:bodyPr>
              <a:lstStyle/>
              <a:p>
                <a:r>
                  <a:rPr lang="en" sz="2000" dirty="0">
                    <a:latin typeface="Consolas"/>
                    <a:ea typeface="Consolas"/>
                    <a:cs typeface="Consolas"/>
                    <a:sym typeface="Consolas"/>
                  </a:rPr>
                  <a:t>feature1</a:t>
                </a:r>
                <a:endParaRPr sz="2000" dirty="0">
                  <a:latin typeface="Consolas"/>
                  <a:ea typeface="Consolas"/>
                  <a:cs typeface="Consolas"/>
                  <a:sym typeface="Consolas"/>
                </a:endParaRPr>
              </a:p>
              <a:p>
                <a:endParaRPr sz="2000" dirty="0">
                  <a:latin typeface="Consolas"/>
                  <a:ea typeface="Consolas"/>
                  <a:cs typeface="Consolas"/>
                  <a:sym typeface="Consolas"/>
                </a:endParaRPr>
              </a:p>
              <a:p>
                <a:r>
                  <a:rPr lang="en" sz="2000" dirty="0">
                    <a:latin typeface="Consolas"/>
                    <a:ea typeface="Consolas"/>
                    <a:cs typeface="Consolas"/>
                    <a:sym typeface="Consolas"/>
                  </a:rPr>
                  <a:t>feature2 </a:t>
                </a:r>
                <a:endParaRPr sz="2000" dirty="0">
                  <a:latin typeface="Consolas"/>
                  <a:ea typeface="Consolas"/>
                  <a:cs typeface="Consolas"/>
                  <a:sym typeface="Consolas"/>
                </a:endParaRPr>
              </a:p>
              <a:p>
                <a:endParaRPr sz="2000" dirty="0">
                  <a:latin typeface="Consolas"/>
                  <a:ea typeface="Consolas"/>
                  <a:cs typeface="Consolas"/>
                  <a:sym typeface="Consolas"/>
                </a:endParaRPr>
              </a:p>
              <a:p>
                <a:r>
                  <a:rPr lang="en" sz="2000" dirty="0">
                    <a:latin typeface="Consolas"/>
                    <a:ea typeface="Consolas"/>
                    <a:cs typeface="Consolas"/>
                    <a:sym typeface="Consolas"/>
                  </a:rPr>
                  <a:t>feature3</a:t>
                </a:r>
                <a:endParaRPr sz="2000" dirty="0">
                  <a:latin typeface="Consolas"/>
                  <a:ea typeface="Consolas"/>
                  <a:cs typeface="Consolas"/>
                  <a:sym typeface="Consolas"/>
                </a:endParaRPr>
              </a:p>
              <a:p>
                <a:endParaRPr sz="2000" dirty="0">
                  <a:latin typeface="Consolas"/>
                  <a:ea typeface="Consolas"/>
                  <a:cs typeface="Consolas"/>
                  <a:sym typeface="Consolas"/>
                </a:endParaRPr>
              </a:p>
              <a:p>
                <a:r>
                  <a:rPr lang="en" sz="2000" dirty="0">
                    <a:latin typeface="Consolas"/>
                    <a:ea typeface="Consolas"/>
                    <a:cs typeface="Consolas"/>
                    <a:sym typeface="Consolas"/>
                  </a:rPr>
                  <a:t>feature4</a:t>
                </a:r>
                <a:endParaRPr sz="2000" dirty="0">
                  <a:latin typeface="Consolas"/>
                  <a:ea typeface="Consolas"/>
                  <a:cs typeface="Consolas"/>
                  <a:sym typeface="Consolas"/>
                </a:endParaRPr>
              </a:p>
              <a:p>
                <a:endParaRPr sz="2000" dirty="0">
                  <a:latin typeface="Consolas"/>
                  <a:ea typeface="Consolas"/>
                  <a:cs typeface="Consolas"/>
                  <a:sym typeface="Consolas"/>
                </a:endParaRPr>
              </a:p>
              <a:p>
                <a:r>
                  <a:rPr lang="en" sz="2000" dirty="0">
                    <a:latin typeface="Consolas"/>
                    <a:ea typeface="Consolas"/>
                    <a:cs typeface="Consolas"/>
                    <a:sym typeface="Consolas"/>
                  </a:rPr>
                  <a:t>feature5</a:t>
                </a:r>
                <a:endParaRPr sz="2000" dirty="0">
                  <a:latin typeface="Consolas"/>
                  <a:ea typeface="Consolas"/>
                  <a:cs typeface="Consolas"/>
                  <a:sym typeface="Consolas"/>
                </a:endParaRPr>
              </a:p>
            </p:txBody>
          </p:sp>
          <p:sp>
            <p:nvSpPr>
              <p:cNvPr id="374" name="Google Shape;374;p37"/>
              <p:cNvSpPr txBox="1"/>
              <p:nvPr/>
            </p:nvSpPr>
            <p:spPr>
              <a:xfrm>
                <a:off x="5113825" y="3396375"/>
                <a:ext cx="603000" cy="283500"/>
              </a:xfrm>
              <a:prstGeom prst="rect">
                <a:avLst/>
              </a:prstGeom>
              <a:noFill/>
              <a:ln>
                <a:noFill/>
              </a:ln>
            </p:spPr>
            <p:txBody>
              <a:bodyPr spcFirstLastPara="1" wrap="square" lIns="121900" tIns="121900" rIns="121900" bIns="121900" anchor="t" anchorCtr="0">
                <a:noAutofit/>
              </a:bodyPr>
              <a:lstStyle/>
              <a:p>
                <a:r>
                  <a:rPr lang="en" sz="2000">
                    <a:latin typeface="+mj-lt"/>
                  </a:rPr>
                  <a:t>1.25</a:t>
                </a:r>
                <a:endParaRPr sz="2000">
                  <a:latin typeface="+mj-lt"/>
                </a:endParaRPr>
              </a:p>
            </p:txBody>
          </p:sp>
          <p:sp>
            <p:nvSpPr>
              <p:cNvPr id="375" name="Google Shape;375;p37"/>
              <p:cNvSpPr txBox="1"/>
              <p:nvPr/>
            </p:nvSpPr>
            <p:spPr>
              <a:xfrm>
                <a:off x="5928100" y="2949025"/>
                <a:ext cx="603000" cy="283500"/>
              </a:xfrm>
              <a:prstGeom prst="rect">
                <a:avLst/>
              </a:prstGeom>
              <a:noFill/>
              <a:ln>
                <a:noFill/>
              </a:ln>
            </p:spPr>
            <p:txBody>
              <a:bodyPr spcFirstLastPara="1" wrap="square" lIns="121900" tIns="121900" rIns="121900" bIns="121900" anchor="t" anchorCtr="0">
                <a:noAutofit/>
              </a:bodyPr>
              <a:lstStyle/>
              <a:p>
                <a:r>
                  <a:rPr lang="en" sz="2000" dirty="0">
                    <a:latin typeface="+mj-lt"/>
                  </a:rPr>
                  <a:t>0.5</a:t>
                </a:r>
                <a:endParaRPr sz="2000" dirty="0">
                  <a:latin typeface="+mj-lt"/>
                </a:endParaRPr>
              </a:p>
            </p:txBody>
          </p:sp>
          <p:sp>
            <p:nvSpPr>
              <p:cNvPr id="376" name="Google Shape;376;p37"/>
              <p:cNvSpPr txBox="1"/>
              <p:nvPr/>
            </p:nvSpPr>
            <p:spPr>
              <a:xfrm>
                <a:off x="6974062" y="3294559"/>
                <a:ext cx="603000" cy="283500"/>
              </a:xfrm>
              <a:prstGeom prst="rect">
                <a:avLst/>
              </a:prstGeom>
              <a:noFill/>
              <a:ln>
                <a:noFill/>
              </a:ln>
            </p:spPr>
            <p:txBody>
              <a:bodyPr spcFirstLastPara="1" wrap="square" lIns="121900" tIns="121900" rIns="121900" bIns="121900" anchor="t" anchorCtr="0">
                <a:noAutofit/>
              </a:bodyPr>
              <a:lstStyle/>
              <a:p>
                <a:r>
                  <a:rPr lang="en" sz="2000">
                    <a:latin typeface="+mj-lt"/>
                  </a:rPr>
                  <a:t>0.5</a:t>
                </a:r>
                <a:endParaRPr sz="2000">
                  <a:latin typeface="+mj-lt"/>
                </a:endParaRPr>
              </a:p>
            </p:txBody>
          </p:sp>
          <p:sp>
            <p:nvSpPr>
              <p:cNvPr id="377" name="Google Shape;377;p37"/>
              <p:cNvSpPr txBox="1"/>
              <p:nvPr/>
            </p:nvSpPr>
            <p:spPr>
              <a:xfrm>
                <a:off x="6974050" y="3757363"/>
                <a:ext cx="603000" cy="283500"/>
              </a:xfrm>
              <a:prstGeom prst="rect">
                <a:avLst/>
              </a:prstGeom>
              <a:noFill/>
              <a:ln>
                <a:noFill/>
              </a:ln>
            </p:spPr>
            <p:txBody>
              <a:bodyPr spcFirstLastPara="1" wrap="square" lIns="121900" tIns="121900" rIns="121900" bIns="121900" anchor="t" anchorCtr="0">
                <a:noAutofit/>
              </a:bodyPr>
              <a:lstStyle/>
              <a:p>
                <a:r>
                  <a:rPr lang="en" sz="2000">
                    <a:latin typeface="+mj-lt"/>
                  </a:rPr>
                  <a:t>0.6</a:t>
                </a:r>
                <a:endParaRPr sz="2000">
                  <a:latin typeface="+mj-lt"/>
                </a:endParaRPr>
              </a:p>
            </p:txBody>
          </p:sp>
          <p:sp>
            <p:nvSpPr>
              <p:cNvPr id="378" name="Google Shape;378;p37"/>
              <p:cNvSpPr txBox="1"/>
              <p:nvPr/>
            </p:nvSpPr>
            <p:spPr>
              <a:xfrm>
                <a:off x="5161625" y="4442350"/>
                <a:ext cx="603000" cy="283500"/>
              </a:xfrm>
              <a:prstGeom prst="rect">
                <a:avLst/>
              </a:prstGeom>
              <a:noFill/>
              <a:ln>
                <a:noFill/>
              </a:ln>
            </p:spPr>
            <p:txBody>
              <a:bodyPr spcFirstLastPara="1" wrap="square" lIns="121900" tIns="121900" rIns="121900" bIns="121900" anchor="t" anchorCtr="0">
                <a:noAutofit/>
              </a:bodyPr>
              <a:lstStyle/>
              <a:p>
                <a:r>
                  <a:rPr lang="en" sz="2000">
                    <a:latin typeface="+mj-lt"/>
                  </a:rPr>
                  <a:t>1.45</a:t>
                </a:r>
                <a:endParaRPr sz="2000">
                  <a:latin typeface="+mj-lt"/>
                </a:endParaRPr>
              </a:p>
            </p:txBody>
          </p:sp>
          <p:sp>
            <p:nvSpPr>
              <p:cNvPr id="379" name="Google Shape;379;p37"/>
              <p:cNvSpPr txBox="1"/>
              <p:nvPr/>
            </p:nvSpPr>
            <p:spPr>
              <a:xfrm>
                <a:off x="6229312" y="4642394"/>
                <a:ext cx="603000" cy="283500"/>
              </a:xfrm>
              <a:prstGeom prst="rect">
                <a:avLst/>
              </a:prstGeom>
              <a:noFill/>
              <a:ln>
                <a:noFill/>
              </a:ln>
            </p:spPr>
            <p:txBody>
              <a:bodyPr spcFirstLastPara="1" wrap="square" lIns="121900" tIns="121900" rIns="121900" bIns="121900" anchor="t" anchorCtr="0">
                <a:noAutofit/>
              </a:bodyPr>
              <a:lstStyle/>
              <a:p>
                <a:r>
                  <a:rPr lang="en" sz="2000" dirty="0">
                    <a:latin typeface="+mj-lt"/>
                  </a:rPr>
                  <a:t>0.25</a:t>
                </a:r>
                <a:endParaRPr sz="2000" dirty="0">
                  <a:latin typeface="+mj-lt"/>
                </a:endParaRPr>
              </a:p>
            </p:txBody>
          </p:sp>
          <p:sp>
            <p:nvSpPr>
              <p:cNvPr id="380" name="Google Shape;380;p37"/>
              <p:cNvSpPr txBox="1"/>
              <p:nvPr/>
            </p:nvSpPr>
            <p:spPr>
              <a:xfrm>
                <a:off x="6219040" y="4169863"/>
                <a:ext cx="603000" cy="283500"/>
              </a:xfrm>
              <a:prstGeom prst="rect">
                <a:avLst/>
              </a:prstGeom>
              <a:noFill/>
              <a:ln>
                <a:noFill/>
              </a:ln>
            </p:spPr>
            <p:txBody>
              <a:bodyPr spcFirstLastPara="1" wrap="square" lIns="121900" tIns="121900" rIns="121900" bIns="121900" anchor="t" anchorCtr="0">
                <a:noAutofit/>
              </a:bodyPr>
              <a:lstStyle/>
              <a:p>
                <a:r>
                  <a:rPr lang="en" sz="2000">
                    <a:latin typeface="+mj-lt"/>
                  </a:rPr>
                  <a:t>0.75</a:t>
                </a:r>
                <a:endParaRPr sz="2000">
                  <a:latin typeface="+mj-lt"/>
                </a:endParaRPr>
              </a:p>
            </p:txBody>
          </p:sp>
          <p:sp>
            <p:nvSpPr>
              <p:cNvPr id="381" name="Google Shape;381;p37"/>
              <p:cNvSpPr txBox="1"/>
              <p:nvPr/>
            </p:nvSpPr>
            <p:spPr>
              <a:xfrm>
                <a:off x="5928100" y="3634825"/>
                <a:ext cx="603000" cy="283500"/>
              </a:xfrm>
              <a:prstGeom prst="rect">
                <a:avLst/>
              </a:prstGeom>
              <a:noFill/>
              <a:ln>
                <a:noFill/>
              </a:ln>
            </p:spPr>
            <p:txBody>
              <a:bodyPr spcFirstLastPara="1" wrap="square" lIns="121900" tIns="121900" rIns="121900" bIns="121900" anchor="t" anchorCtr="0">
                <a:noAutofit/>
              </a:bodyPr>
              <a:lstStyle/>
              <a:p>
                <a:r>
                  <a:rPr lang="en" sz="2000">
                    <a:latin typeface="+mj-lt"/>
                  </a:rPr>
                  <a:t>0.5</a:t>
                </a:r>
                <a:endParaRPr sz="2000">
                  <a:latin typeface="+mj-lt"/>
                </a:endParaRPr>
              </a:p>
            </p:txBody>
          </p:sp>
        </p:grpSp>
      </p:grpSp>
      <p:cxnSp>
        <p:nvCxnSpPr>
          <p:cNvPr id="3" name="Straight Connector 2">
            <a:extLst>
              <a:ext uri="{FF2B5EF4-FFF2-40B4-BE49-F238E27FC236}">
                <a16:creationId xmlns:a16="http://schemas.microsoft.com/office/drawing/2014/main" id="{E0E646E6-DB8B-5D46-9FFD-F5397C1A6907}"/>
              </a:ext>
            </a:extLst>
          </p:cNvPr>
          <p:cNvCxnSpPr/>
          <p:nvPr/>
        </p:nvCxnSpPr>
        <p:spPr>
          <a:xfrm>
            <a:off x="2581056" y="6613546"/>
            <a:ext cx="547584" cy="0"/>
          </a:xfrm>
          <a:prstGeom prst="line">
            <a:avLst/>
          </a:prstGeom>
          <a:ln w="57150"/>
        </p:spPr>
        <p:style>
          <a:lnRef idx="3">
            <a:schemeClr val="accent2"/>
          </a:lnRef>
          <a:fillRef idx="0">
            <a:schemeClr val="accent2"/>
          </a:fillRef>
          <a:effectRef idx="2">
            <a:schemeClr val="accent2"/>
          </a:effectRef>
          <a:fontRef idx="minor">
            <a:schemeClr val="tx1"/>
          </a:fontRef>
        </p:style>
      </p:cxnSp>
      <p:cxnSp>
        <p:nvCxnSpPr>
          <p:cNvPr id="4" name="Straight Connector 3">
            <a:extLst>
              <a:ext uri="{FF2B5EF4-FFF2-40B4-BE49-F238E27FC236}">
                <a16:creationId xmlns:a16="http://schemas.microsoft.com/office/drawing/2014/main" id="{BEC2BCE2-3EA5-A841-A02D-3945348B87C8}"/>
              </a:ext>
            </a:extLst>
          </p:cNvPr>
          <p:cNvCxnSpPr>
            <a:cxnSpLocks/>
          </p:cNvCxnSpPr>
          <p:nvPr/>
        </p:nvCxnSpPr>
        <p:spPr>
          <a:xfrm>
            <a:off x="3284621" y="4810229"/>
            <a:ext cx="1029786" cy="1"/>
          </a:xfrm>
          <a:prstGeom prst="line">
            <a:avLst/>
          </a:prstGeom>
          <a:ln w="76200">
            <a:solidFill>
              <a:srgbClr val="00B0F0"/>
            </a:solidFill>
          </a:ln>
        </p:spPr>
        <p:style>
          <a:lnRef idx="3">
            <a:schemeClr val="accent1"/>
          </a:lnRef>
          <a:fillRef idx="0">
            <a:schemeClr val="accent1"/>
          </a:fillRef>
          <a:effectRef idx="2">
            <a:schemeClr val="accent1"/>
          </a:effectRef>
          <a:fontRef idx="minor">
            <a:schemeClr val="tx1"/>
          </a:fontRef>
        </p:style>
      </p:cxnSp>
      <p:cxnSp>
        <p:nvCxnSpPr>
          <p:cNvPr id="7" name="Straight Connector 6">
            <a:extLst>
              <a:ext uri="{FF2B5EF4-FFF2-40B4-BE49-F238E27FC236}">
                <a16:creationId xmlns:a16="http://schemas.microsoft.com/office/drawing/2014/main" id="{7ADD1496-0A70-2B4C-AD62-B870E26B41E6}"/>
              </a:ext>
            </a:extLst>
          </p:cNvPr>
          <p:cNvCxnSpPr/>
          <p:nvPr/>
        </p:nvCxnSpPr>
        <p:spPr>
          <a:xfrm>
            <a:off x="2034240" y="4345929"/>
            <a:ext cx="1094400" cy="0"/>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F050E25B-9833-6044-97A2-FBC15C3F540E}"/>
              </a:ext>
            </a:extLst>
          </p:cNvPr>
          <p:cNvCxnSpPr>
            <a:cxnSpLocks/>
          </p:cNvCxnSpPr>
          <p:nvPr/>
        </p:nvCxnSpPr>
        <p:spPr>
          <a:xfrm>
            <a:off x="2034240" y="5266114"/>
            <a:ext cx="1250381" cy="0"/>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683C8581-9E65-4944-BC19-B56CD61BBBA2}"/>
              </a:ext>
            </a:extLst>
          </p:cNvPr>
          <p:cNvCxnSpPr>
            <a:cxnSpLocks/>
          </p:cNvCxnSpPr>
          <p:nvPr/>
        </p:nvCxnSpPr>
        <p:spPr>
          <a:xfrm>
            <a:off x="3371360" y="5440514"/>
            <a:ext cx="1174565" cy="0"/>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142D29D-AB2E-F746-9647-BECA186B53BC}"/>
              </a:ext>
            </a:extLst>
          </p:cNvPr>
          <p:cNvCxnSpPr/>
          <p:nvPr/>
        </p:nvCxnSpPr>
        <p:spPr>
          <a:xfrm>
            <a:off x="878305" y="5017168"/>
            <a:ext cx="1155935" cy="0"/>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CD6830A-281E-534D-B70D-CD7C2D2609D4}"/>
              </a:ext>
            </a:extLst>
          </p:cNvPr>
          <p:cNvCxnSpPr/>
          <p:nvPr/>
        </p:nvCxnSpPr>
        <p:spPr>
          <a:xfrm>
            <a:off x="878305" y="6389928"/>
            <a:ext cx="1702751" cy="0"/>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F19496DC-CDA3-C74E-A812-8911804E9088}"/>
              </a:ext>
            </a:extLst>
          </p:cNvPr>
          <p:cNvCxnSpPr/>
          <p:nvPr/>
        </p:nvCxnSpPr>
        <p:spPr>
          <a:xfrm>
            <a:off x="2581056" y="6013195"/>
            <a:ext cx="1506810" cy="0"/>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443264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graphicFrame>
        <p:nvGraphicFramePr>
          <p:cNvPr id="351" name="Google Shape;351;p37"/>
          <p:cNvGraphicFramePr/>
          <p:nvPr/>
        </p:nvGraphicFramePr>
        <p:xfrm>
          <a:off x="261134" y="1154200"/>
          <a:ext cx="6354100" cy="2397560"/>
        </p:xfrm>
        <a:graphic>
          <a:graphicData uri="http://schemas.openxmlformats.org/drawingml/2006/table">
            <a:tbl>
              <a:tblPr>
                <a:noFill/>
              </a:tblPr>
              <a:tblGrid>
                <a:gridCol w="1818733">
                  <a:extLst>
                    <a:ext uri="{9D8B030D-6E8A-4147-A177-3AD203B41FA5}">
                      <a16:colId xmlns:a16="http://schemas.microsoft.com/office/drawing/2014/main" val="20000"/>
                    </a:ext>
                  </a:extLst>
                </a:gridCol>
                <a:gridCol w="931633">
                  <a:extLst>
                    <a:ext uri="{9D8B030D-6E8A-4147-A177-3AD203B41FA5}">
                      <a16:colId xmlns:a16="http://schemas.microsoft.com/office/drawing/2014/main" val="20001"/>
                    </a:ext>
                  </a:extLst>
                </a:gridCol>
                <a:gridCol w="901467">
                  <a:extLst>
                    <a:ext uri="{9D8B030D-6E8A-4147-A177-3AD203B41FA5}">
                      <a16:colId xmlns:a16="http://schemas.microsoft.com/office/drawing/2014/main" val="20002"/>
                    </a:ext>
                  </a:extLst>
                </a:gridCol>
                <a:gridCol w="899467">
                  <a:extLst>
                    <a:ext uri="{9D8B030D-6E8A-4147-A177-3AD203B41FA5}">
                      <a16:colId xmlns:a16="http://schemas.microsoft.com/office/drawing/2014/main" val="20003"/>
                    </a:ext>
                  </a:extLst>
                </a:gridCol>
                <a:gridCol w="906833">
                  <a:extLst>
                    <a:ext uri="{9D8B030D-6E8A-4147-A177-3AD203B41FA5}">
                      <a16:colId xmlns:a16="http://schemas.microsoft.com/office/drawing/2014/main" val="20004"/>
                    </a:ext>
                  </a:extLst>
                </a:gridCol>
                <a:gridCol w="895967">
                  <a:extLst>
                    <a:ext uri="{9D8B030D-6E8A-4147-A177-3AD203B41FA5}">
                      <a16:colId xmlns:a16="http://schemas.microsoft.com/office/drawing/2014/main" val="20005"/>
                    </a:ext>
                  </a:extLst>
                </a:gridCol>
              </a:tblGrid>
              <a:tr h="447000">
                <a:tc>
                  <a:txBody>
                    <a:bodyPr/>
                    <a:lstStyle/>
                    <a:p>
                      <a:pPr marL="0" lvl="0" indent="0" algn="l" rtl="0">
                        <a:spcBef>
                          <a:spcPts val="0"/>
                        </a:spcBef>
                        <a:spcAft>
                          <a:spcPts val="0"/>
                        </a:spcAft>
                        <a:buNone/>
                      </a:pPr>
                      <a:endParaRPr sz="1300">
                        <a:latin typeface="Courier New"/>
                        <a:ea typeface="Courier New"/>
                        <a:cs typeface="Courier New"/>
                        <a:sym typeface="Courier New"/>
                      </a:endParaRPr>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1050" dirty="0">
                          <a:latin typeface="Courier New"/>
                          <a:ea typeface="Courier New"/>
                          <a:cs typeface="Courier New"/>
                          <a:sym typeface="Courier New"/>
                        </a:rPr>
                        <a:t>feature1</a:t>
                      </a:r>
                      <a:endParaRPr sz="1050" dirty="0">
                        <a:latin typeface="Courier New"/>
                        <a:ea typeface="Courier New"/>
                        <a:cs typeface="Courier New"/>
                        <a:sym typeface="Courier New"/>
                      </a:endParaRPr>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 sz="1050" dirty="0">
                          <a:solidFill>
                            <a:schemeClr val="dk1"/>
                          </a:solidFill>
                          <a:latin typeface="Courier New"/>
                          <a:ea typeface="Courier New"/>
                          <a:cs typeface="Courier New"/>
                          <a:sym typeface="Courier New"/>
                        </a:rPr>
                        <a:t>feature2</a:t>
                      </a:r>
                      <a:endParaRPr sz="1050" dirty="0">
                        <a:latin typeface="Courier New"/>
                        <a:ea typeface="Courier New"/>
                        <a:cs typeface="Courier New"/>
                        <a:sym typeface="Courier New"/>
                      </a:endParaRPr>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 sz="1050" dirty="0">
                          <a:solidFill>
                            <a:schemeClr val="dk1"/>
                          </a:solidFill>
                          <a:latin typeface="Courier New"/>
                          <a:ea typeface="Courier New"/>
                          <a:cs typeface="Courier New"/>
                          <a:sym typeface="Courier New"/>
                        </a:rPr>
                        <a:t>feature3</a:t>
                      </a:r>
                      <a:endParaRPr sz="1050" dirty="0">
                        <a:latin typeface="Courier New"/>
                        <a:ea typeface="Courier New"/>
                        <a:cs typeface="Courier New"/>
                        <a:sym typeface="Courier New"/>
                      </a:endParaRPr>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 sz="1050" dirty="0">
                          <a:solidFill>
                            <a:schemeClr val="dk1"/>
                          </a:solidFill>
                          <a:latin typeface="Courier New"/>
                          <a:ea typeface="Courier New"/>
                          <a:cs typeface="Courier New"/>
                          <a:sym typeface="Courier New"/>
                        </a:rPr>
                        <a:t>feature4</a:t>
                      </a:r>
                      <a:endParaRPr sz="1050" dirty="0">
                        <a:latin typeface="Courier New"/>
                        <a:ea typeface="Courier New"/>
                        <a:cs typeface="Courier New"/>
                        <a:sym typeface="Courier New"/>
                      </a:endParaRPr>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 sz="1050" dirty="0">
                          <a:solidFill>
                            <a:schemeClr val="dk1"/>
                          </a:solidFill>
                          <a:latin typeface="Courier New"/>
                          <a:ea typeface="Courier New"/>
                          <a:cs typeface="Courier New"/>
                          <a:sym typeface="Courier New"/>
                        </a:rPr>
                        <a:t>feature5</a:t>
                      </a:r>
                      <a:endParaRPr sz="1050" dirty="0">
                        <a:latin typeface="Courier New"/>
                        <a:ea typeface="Courier New"/>
                        <a:cs typeface="Courier New"/>
                        <a:sym typeface="Courier New"/>
                      </a:endParaRPr>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487640">
                <a:tc>
                  <a:txBody>
                    <a:bodyPr/>
                    <a:lstStyle/>
                    <a:p>
                      <a:pPr marL="0" lvl="0" indent="0" algn="l" rtl="0">
                        <a:spcBef>
                          <a:spcPts val="0"/>
                        </a:spcBef>
                        <a:spcAft>
                          <a:spcPts val="0"/>
                        </a:spcAft>
                        <a:buNone/>
                      </a:pPr>
                      <a:r>
                        <a:rPr lang="en" sz="1300">
                          <a:latin typeface="Courier New"/>
                          <a:ea typeface="Courier New"/>
                          <a:cs typeface="Courier New"/>
                          <a:sym typeface="Courier New"/>
                        </a:rPr>
                        <a:t>4ac2</a:t>
                      </a:r>
                      <a:endParaRPr sz="1300">
                        <a:latin typeface="Courier New"/>
                        <a:ea typeface="Courier New"/>
                        <a:cs typeface="Courier New"/>
                        <a:sym typeface="Courier New"/>
                      </a:endParaRPr>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CE5CD"/>
                    </a:solidFill>
                  </a:tcPr>
                </a:tc>
                <a:tc>
                  <a:txBody>
                    <a:bodyPr/>
                    <a:lstStyle/>
                    <a:p>
                      <a:pPr marL="0" lvl="0" indent="0" algn="l" rtl="0">
                        <a:spcBef>
                          <a:spcPts val="0"/>
                        </a:spcBef>
                        <a:spcAft>
                          <a:spcPts val="0"/>
                        </a:spcAft>
                        <a:buNone/>
                      </a:pPr>
                      <a:r>
                        <a:rPr lang="en" sz="1600"/>
                        <a:t>42</a:t>
                      </a:r>
                      <a:endParaRPr sz="1600"/>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CE5CD"/>
                    </a:solidFill>
                  </a:tcPr>
                </a:tc>
                <a:tc>
                  <a:txBody>
                    <a:bodyPr/>
                    <a:lstStyle/>
                    <a:p>
                      <a:pPr marL="0" lvl="0" indent="0" algn="l" rtl="0">
                        <a:spcBef>
                          <a:spcPts val="0"/>
                        </a:spcBef>
                        <a:spcAft>
                          <a:spcPts val="0"/>
                        </a:spcAft>
                        <a:buNone/>
                      </a:pPr>
                      <a:r>
                        <a:rPr lang="en" sz="1600"/>
                        <a:t>0</a:t>
                      </a:r>
                      <a:endParaRPr sz="1600"/>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CE5CD"/>
                    </a:solidFill>
                  </a:tcPr>
                </a:tc>
                <a:tc>
                  <a:txBody>
                    <a:bodyPr/>
                    <a:lstStyle/>
                    <a:p>
                      <a:pPr marL="0" lvl="0" indent="0" algn="l" rtl="0">
                        <a:spcBef>
                          <a:spcPts val="0"/>
                        </a:spcBef>
                        <a:spcAft>
                          <a:spcPts val="0"/>
                        </a:spcAft>
                        <a:buNone/>
                      </a:pPr>
                      <a:r>
                        <a:rPr lang="en" sz="1600"/>
                        <a:t>37</a:t>
                      </a:r>
                      <a:endParaRPr sz="1600"/>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CE5CD"/>
                    </a:solidFill>
                  </a:tcPr>
                </a:tc>
                <a:tc>
                  <a:txBody>
                    <a:bodyPr/>
                    <a:lstStyle/>
                    <a:p>
                      <a:pPr marL="0" lvl="0" indent="0" algn="l" rtl="0">
                        <a:spcBef>
                          <a:spcPts val="0"/>
                        </a:spcBef>
                        <a:spcAft>
                          <a:spcPts val="0"/>
                        </a:spcAft>
                        <a:buNone/>
                      </a:pPr>
                      <a:r>
                        <a:rPr lang="en" sz="1600"/>
                        <a:t>99</a:t>
                      </a:r>
                      <a:endParaRPr sz="1600"/>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CE5CD"/>
                    </a:solidFill>
                  </a:tcPr>
                </a:tc>
                <a:tc>
                  <a:txBody>
                    <a:bodyPr/>
                    <a:lstStyle/>
                    <a:p>
                      <a:pPr marL="0" lvl="0" indent="0" algn="l" rtl="0">
                        <a:spcBef>
                          <a:spcPts val="0"/>
                        </a:spcBef>
                        <a:spcAft>
                          <a:spcPts val="0"/>
                        </a:spcAft>
                        <a:buNone/>
                      </a:pPr>
                      <a:r>
                        <a:rPr lang="en" sz="1600"/>
                        <a:t>1</a:t>
                      </a:r>
                      <a:endParaRPr sz="1600"/>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CE5CD"/>
                    </a:solidFill>
                  </a:tcPr>
                </a:tc>
                <a:extLst>
                  <a:ext uri="{0D108BD9-81ED-4DB2-BD59-A6C34878D82A}">
                    <a16:rowId xmlns:a16="http://schemas.microsoft.com/office/drawing/2014/main" val="10001"/>
                  </a:ext>
                </a:extLst>
              </a:tr>
              <a:tr h="487640">
                <a:tc>
                  <a:txBody>
                    <a:bodyPr/>
                    <a:lstStyle/>
                    <a:p>
                      <a:pPr marL="0" lvl="0" indent="0" algn="l" rtl="0">
                        <a:spcBef>
                          <a:spcPts val="0"/>
                        </a:spcBef>
                        <a:spcAft>
                          <a:spcPts val="0"/>
                        </a:spcAft>
                        <a:buNone/>
                      </a:pPr>
                      <a:r>
                        <a:rPr lang="en" sz="1300">
                          <a:latin typeface="Courier New"/>
                          <a:ea typeface="Courier New"/>
                          <a:cs typeface="Courier New"/>
                          <a:sym typeface="Courier New"/>
                        </a:rPr>
                        <a:t>e375</a:t>
                      </a:r>
                      <a:endParaRPr sz="1300">
                        <a:latin typeface="Courier New"/>
                        <a:ea typeface="Courier New"/>
                        <a:cs typeface="Courier New"/>
                        <a:sym typeface="Courier New"/>
                      </a:endParaRPr>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9DAF8"/>
                    </a:solidFill>
                  </a:tcPr>
                </a:tc>
                <a:tc>
                  <a:txBody>
                    <a:bodyPr/>
                    <a:lstStyle/>
                    <a:p>
                      <a:pPr marL="0" lvl="0" indent="0" algn="l" rtl="0">
                        <a:spcBef>
                          <a:spcPts val="0"/>
                        </a:spcBef>
                        <a:spcAft>
                          <a:spcPts val="0"/>
                        </a:spcAft>
                        <a:buNone/>
                      </a:pPr>
                      <a:r>
                        <a:rPr lang="en" sz="1600"/>
                        <a:t>12</a:t>
                      </a:r>
                      <a:endParaRPr sz="1600"/>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9DAF8"/>
                    </a:solidFill>
                  </a:tcPr>
                </a:tc>
                <a:tc>
                  <a:txBody>
                    <a:bodyPr/>
                    <a:lstStyle/>
                    <a:p>
                      <a:pPr marL="0" lvl="0" indent="0" algn="l" rtl="0">
                        <a:spcBef>
                          <a:spcPts val="0"/>
                        </a:spcBef>
                        <a:spcAft>
                          <a:spcPts val="0"/>
                        </a:spcAft>
                        <a:buNone/>
                      </a:pPr>
                      <a:r>
                        <a:rPr lang="en" sz="1600"/>
                        <a:t>1</a:t>
                      </a:r>
                      <a:endParaRPr sz="1600"/>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9DAF8"/>
                    </a:solidFill>
                  </a:tcPr>
                </a:tc>
                <a:tc>
                  <a:txBody>
                    <a:bodyPr/>
                    <a:lstStyle/>
                    <a:p>
                      <a:pPr marL="0" lvl="0" indent="0" algn="l" rtl="0">
                        <a:spcBef>
                          <a:spcPts val="0"/>
                        </a:spcBef>
                        <a:spcAft>
                          <a:spcPts val="0"/>
                        </a:spcAft>
                        <a:buNone/>
                      </a:pPr>
                      <a:r>
                        <a:rPr lang="en" sz="1600"/>
                        <a:t>22</a:t>
                      </a:r>
                      <a:endParaRPr sz="1600"/>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9DAF8"/>
                    </a:solidFill>
                  </a:tcPr>
                </a:tc>
                <a:tc>
                  <a:txBody>
                    <a:bodyPr/>
                    <a:lstStyle/>
                    <a:p>
                      <a:pPr marL="0" lvl="0" indent="0" algn="l" rtl="0">
                        <a:spcBef>
                          <a:spcPts val="0"/>
                        </a:spcBef>
                        <a:spcAft>
                          <a:spcPts val="0"/>
                        </a:spcAft>
                        <a:buNone/>
                      </a:pPr>
                      <a:r>
                        <a:rPr lang="en" sz="1600"/>
                        <a:t>88</a:t>
                      </a:r>
                      <a:endParaRPr sz="1600"/>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9DAF8"/>
                    </a:solidFill>
                  </a:tcPr>
                </a:tc>
                <a:tc>
                  <a:txBody>
                    <a:bodyPr/>
                    <a:lstStyle/>
                    <a:p>
                      <a:pPr marL="0" lvl="0" indent="0" algn="l" rtl="0">
                        <a:spcBef>
                          <a:spcPts val="0"/>
                        </a:spcBef>
                        <a:spcAft>
                          <a:spcPts val="0"/>
                        </a:spcAft>
                        <a:buNone/>
                      </a:pPr>
                      <a:r>
                        <a:rPr lang="en" sz="1600"/>
                        <a:t>0</a:t>
                      </a:r>
                      <a:endParaRPr sz="1600"/>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9DAF8"/>
                    </a:solidFill>
                  </a:tcPr>
                </a:tc>
                <a:extLst>
                  <a:ext uri="{0D108BD9-81ED-4DB2-BD59-A6C34878D82A}">
                    <a16:rowId xmlns:a16="http://schemas.microsoft.com/office/drawing/2014/main" val="10002"/>
                  </a:ext>
                </a:extLst>
              </a:tr>
              <a:tr h="487640">
                <a:tc>
                  <a:txBody>
                    <a:bodyPr/>
                    <a:lstStyle/>
                    <a:p>
                      <a:pPr marL="0" lvl="0" indent="0" algn="l" rtl="0">
                        <a:spcBef>
                          <a:spcPts val="0"/>
                        </a:spcBef>
                        <a:spcAft>
                          <a:spcPts val="0"/>
                        </a:spcAft>
                        <a:buNone/>
                      </a:pPr>
                      <a:r>
                        <a:rPr lang="en" sz="1300">
                          <a:latin typeface="Courier New"/>
                          <a:ea typeface="Courier New"/>
                          <a:cs typeface="Courier New"/>
                          <a:sym typeface="Courier New"/>
                        </a:rPr>
                        <a:t>4gd8</a:t>
                      </a:r>
                      <a:endParaRPr sz="1300">
                        <a:latin typeface="Courier New"/>
                        <a:ea typeface="Courier New"/>
                        <a:cs typeface="Courier New"/>
                        <a:sym typeface="Courier New"/>
                      </a:endParaRPr>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6B8AF"/>
                    </a:solidFill>
                  </a:tcPr>
                </a:tc>
                <a:tc>
                  <a:txBody>
                    <a:bodyPr/>
                    <a:lstStyle/>
                    <a:p>
                      <a:pPr marL="0" lvl="0" indent="0" algn="l" rtl="0">
                        <a:spcBef>
                          <a:spcPts val="0"/>
                        </a:spcBef>
                        <a:spcAft>
                          <a:spcPts val="0"/>
                        </a:spcAft>
                        <a:buNone/>
                      </a:pPr>
                      <a:r>
                        <a:rPr lang="en" sz="1600"/>
                        <a:t>25</a:t>
                      </a:r>
                      <a:endParaRPr sz="1600"/>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6B8AF"/>
                    </a:solidFill>
                  </a:tcPr>
                </a:tc>
                <a:tc>
                  <a:txBody>
                    <a:bodyPr/>
                    <a:lstStyle/>
                    <a:p>
                      <a:pPr marL="0" lvl="0" indent="0" algn="l" rtl="0">
                        <a:spcBef>
                          <a:spcPts val="0"/>
                        </a:spcBef>
                        <a:spcAft>
                          <a:spcPts val="0"/>
                        </a:spcAft>
                        <a:buNone/>
                      </a:pPr>
                      <a:r>
                        <a:rPr lang="en" sz="1600"/>
                        <a:t>3</a:t>
                      </a:r>
                      <a:endParaRPr sz="1600"/>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6B8AF"/>
                    </a:solidFill>
                  </a:tcPr>
                </a:tc>
                <a:tc>
                  <a:txBody>
                    <a:bodyPr/>
                    <a:lstStyle/>
                    <a:p>
                      <a:pPr marL="0" lvl="0" indent="0" algn="l" rtl="0">
                        <a:spcBef>
                          <a:spcPts val="0"/>
                        </a:spcBef>
                        <a:spcAft>
                          <a:spcPts val="0"/>
                        </a:spcAft>
                        <a:buNone/>
                      </a:pPr>
                      <a:r>
                        <a:rPr lang="en" sz="1600"/>
                        <a:t>23</a:t>
                      </a:r>
                      <a:endParaRPr sz="1600"/>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6B8AF"/>
                    </a:solidFill>
                  </a:tcPr>
                </a:tc>
                <a:tc>
                  <a:txBody>
                    <a:bodyPr/>
                    <a:lstStyle/>
                    <a:p>
                      <a:pPr marL="0" lvl="0" indent="0" algn="l" rtl="0">
                        <a:spcBef>
                          <a:spcPts val="0"/>
                        </a:spcBef>
                        <a:spcAft>
                          <a:spcPts val="0"/>
                        </a:spcAft>
                        <a:buNone/>
                      </a:pPr>
                      <a:r>
                        <a:rPr lang="en" sz="1600"/>
                        <a:t>86</a:t>
                      </a:r>
                      <a:endParaRPr sz="1600"/>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6B8AF"/>
                    </a:solidFill>
                  </a:tcPr>
                </a:tc>
                <a:tc>
                  <a:txBody>
                    <a:bodyPr/>
                    <a:lstStyle/>
                    <a:p>
                      <a:pPr marL="0" lvl="0" indent="0" algn="l" rtl="0">
                        <a:spcBef>
                          <a:spcPts val="0"/>
                        </a:spcBef>
                        <a:spcAft>
                          <a:spcPts val="0"/>
                        </a:spcAft>
                        <a:buNone/>
                      </a:pPr>
                      <a:r>
                        <a:rPr lang="en" sz="1600"/>
                        <a:t>0</a:t>
                      </a:r>
                      <a:endParaRPr sz="1600"/>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6B8AF"/>
                    </a:solidFill>
                  </a:tcPr>
                </a:tc>
                <a:extLst>
                  <a:ext uri="{0D108BD9-81ED-4DB2-BD59-A6C34878D82A}">
                    <a16:rowId xmlns:a16="http://schemas.microsoft.com/office/drawing/2014/main" val="10003"/>
                  </a:ext>
                </a:extLst>
              </a:tr>
              <a:tr h="487640">
                <a:tc>
                  <a:txBody>
                    <a:bodyPr/>
                    <a:lstStyle/>
                    <a:p>
                      <a:pPr marL="0" lvl="0" indent="0" algn="l" rtl="0">
                        <a:spcBef>
                          <a:spcPts val="0"/>
                        </a:spcBef>
                        <a:spcAft>
                          <a:spcPts val="0"/>
                        </a:spcAft>
                        <a:buNone/>
                      </a:pPr>
                      <a:r>
                        <a:rPr lang="en" sz="1300">
                          <a:latin typeface="Courier New"/>
                          <a:ea typeface="Courier New"/>
                          <a:cs typeface="Courier New"/>
                          <a:sym typeface="Courier New"/>
                        </a:rPr>
                        <a:t>9872</a:t>
                      </a:r>
                      <a:endParaRPr sz="1300">
                        <a:latin typeface="Courier New"/>
                        <a:ea typeface="Courier New"/>
                        <a:cs typeface="Courier New"/>
                        <a:sym typeface="Courier New"/>
                      </a:endParaRPr>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D2E9"/>
                    </a:solidFill>
                  </a:tcPr>
                </a:tc>
                <a:tc>
                  <a:txBody>
                    <a:bodyPr/>
                    <a:lstStyle/>
                    <a:p>
                      <a:pPr marL="0" lvl="0" indent="0" algn="l" rtl="0">
                        <a:spcBef>
                          <a:spcPts val="0"/>
                        </a:spcBef>
                        <a:spcAft>
                          <a:spcPts val="0"/>
                        </a:spcAft>
                        <a:buNone/>
                      </a:pPr>
                      <a:r>
                        <a:rPr lang="en" sz="1600"/>
                        <a:t>0</a:t>
                      </a:r>
                      <a:endParaRPr sz="1600"/>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D2E9"/>
                    </a:solidFill>
                  </a:tcPr>
                </a:tc>
                <a:tc>
                  <a:txBody>
                    <a:bodyPr/>
                    <a:lstStyle/>
                    <a:p>
                      <a:pPr marL="0" lvl="0" indent="0" algn="l" rtl="0">
                        <a:spcBef>
                          <a:spcPts val="0"/>
                        </a:spcBef>
                        <a:spcAft>
                          <a:spcPts val="0"/>
                        </a:spcAft>
                        <a:buNone/>
                      </a:pPr>
                      <a:r>
                        <a:rPr lang="en" sz="1600"/>
                        <a:t>0</a:t>
                      </a:r>
                      <a:endParaRPr sz="1600"/>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D2E9"/>
                    </a:solidFill>
                  </a:tcPr>
                </a:tc>
                <a:tc>
                  <a:txBody>
                    <a:bodyPr/>
                    <a:lstStyle/>
                    <a:p>
                      <a:pPr marL="0" lvl="0" indent="0" algn="l" rtl="0">
                        <a:spcBef>
                          <a:spcPts val="0"/>
                        </a:spcBef>
                        <a:spcAft>
                          <a:spcPts val="0"/>
                        </a:spcAft>
                        <a:buNone/>
                      </a:pPr>
                      <a:r>
                        <a:rPr lang="en" sz="1600"/>
                        <a:t>87</a:t>
                      </a:r>
                      <a:endParaRPr sz="1600"/>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D2E9"/>
                    </a:solidFill>
                  </a:tcPr>
                </a:tc>
                <a:tc>
                  <a:txBody>
                    <a:bodyPr/>
                    <a:lstStyle/>
                    <a:p>
                      <a:pPr marL="0" lvl="0" indent="0" algn="l" rtl="0">
                        <a:spcBef>
                          <a:spcPts val="0"/>
                        </a:spcBef>
                        <a:spcAft>
                          <a:spcPts val="0"/>
                        </a:spcAft>
                        <a:buNone/>
                      </a:pPr>
                      <a:r>
                        <a:rPr lang="en" sz="1600"/>
                        <a:t>12</a:t>
                      </a:r>
                      <a:endParaRPr sz="1600"/>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D2E9"/>
                    </a:solidFill>
                  </a:tcPr>
                </a:tc>
                <a:tc>
                  <a:txBody>
                    <a:bodyPr/>
                    <a:lstStyle/>
                    <a:p>
                      <a:pPr marL="0" lvl="0" indent="0" algn="l" rtl="0">
                        <a:spcBef>
                          <a:spcPts val="0"/>
                        </a:spcBef>
                        <a:spcAft>
                          <a:spcPts val="0"/>
                        </a:spcAft>
                        <a:buNone/>
                      </a:pPr>
                      <a:r>
                        <a:rPr lang="en" sz="1600" dirty="0"/>
                        <a:t>0</a:t>
                      </a:r>
                      <a:endParaRPr sz="1600" dirty="0"/>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D2E9"/>
                    </a:solidFill>
                  </a:tcPr>
                </a:tc>
                <a:extLst>
                  <a:ext uri="{0D108BD9-81ED-4DB2-BD59-A6C34878D82A}">
                    <a16:rowId xmlns:a16="http://schemas.microsoft.com/office/drawing/2014/main" val="10004"/>
                  </a:ext>
                </a:extLst>
              </a:tr>
            </a:tbl>
          </a:graphicData>
        </a:graphic>
      </p:graphicFrame>
      <p:sp>
        <p:nvSpPr>
          <p:cNvPr id="352" name="Google Shape;352;p37"/>
          <p:cNvSpPr/>
          <p:nvPr/>
        </p:nvSpPr>
        <p:spPr>
          <a:xfrm>
            <a:off x="267504" y="835800"/>
            <a:ext cx="3121600" cy="318400"/>
          </a:xfrm>
          <a:prstGeom prst="rect">
            <a:avLst/>
          </a:prstGeom>
          <a:solidFill>
            <a:schemeClr val="lt2"/>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r>
              <a:rPr lang="en" sz="1333">
                <a:latin typeface="Courier New"/>
                <a:ea typeface="Courier New"/>
                <a:cs typeface="Courier New"/>
                <a:sym typeface="Courier New"/>
              </a:rPr>
              <a:t>FeatureTable[Frequency]</a:t>
            </a:r>
            <a:endParaRPr sz="1333">
              <a:latin typeface="Courier New"/>
              <a:ea typeface="Courier New"/>
              <a:cs typeface="Courier New"/>
              <a:sym typeface="Courier New"/>
            </a:endParaRPr>
          </a:p>
        </p:txBody>
      </p:sp>
      <p:graphicFrame>
        <p:nvGraphicFramePr>
          <p:cNvPr id="353" name="Google Shape;353;p37"/>
          <p:cNvGraphicFramePr/>
          <p:nvPr/>
        </p:nvGraphicFramePr>
        <p:xfrm>
          <a:off x="6482000" y="4046400"/>
          <a:ext cx="5438733" cy="2702360"/>
        </p:xfrm>
        <a:graphic>
          <a:graphicData uri="http://schemas.openxmlformats.org/drawingml/2006/table">
            <a:tbl>
              <a:tblPr>
                <a:noFill/>
              </a:tblPr>
              <a:tblGrid>
                <a:gridCol w="1818733">
                  <a:extLst>
                    <a:ext uri="{9D8B030D-6E8A-4147-A177-3AD203B41FA5}">
                      <a16:colId xmlns:a16="http://schemas.microsoft.com/office/drawing/2014/main" val="20000"/>
                    </a:ext>
                  </a:extLst>
                </a:gridCol>
                <a:gridCol w="931633">
                  <a:extLst>
                    <a:ext uri="{9D8B030D-6E8A-4147-A177-3AD203B41FA5}">
                      <a16:colId xmlns:a16="http://schemas.microsoft.com/office/drawing/2014/main" val="20001"/>
                    </a:ext>
                  </a:extLst>
                </a:gridCol>
                <a:gridCol w="774467">
                  <a:extLst>
                    <a:ext uri="{9D8B030D-6E8A-4147-A177-3AD203B41FA5}">
                      <a16:colId xmlns:a16="http://schemas.microsoft.com/office/drawing/2014/main" val="20002"/>
                    </a:ext>
                  </a:extLst>
                </a:gridCol>
                <a:gridCol w="889800">
                  <a:extLst>
                    <a:ext uri="{9D8B030D-6E8A-4147-A177-3AD203B41FA5}">
                      <a16:colId xmlns:a16="http://schemas.microsoft.com/office/drawing/2014/main" val="20003"/>
                    </a:ext>
                  </a:extLst>
                </a:gridCol>
                <a:gridCol w="1024100">
                  <a:extLst>
                    <a:ext uri="{9D8B030D-6E8A-4147-A177-3AD203B41FA5}">
                      <a16:colId xmlns:a16="http://schemas.microsoft.com/office/drawing/2014/main" val="20004"/>
                    </a:ext>
                  </a:extLst>
                </a:gridCol>
              </a:tblGrid>
              <a:tr h="447000">
                <a:tc>
                  <a:txBody>
                    <a:bodyPr/>
                    <a:lstStyle/>
                    <a:p>
                      <a:pPr marL="0" lvl="0" indent="0" algn="l" rtl="0">
                        <a:spcBef>
                          <a:spcPts val="0"/>
                        </a:spcBef>
                        <a:spcAft>
                          <a:spcPts val="0"/>
                        </a:spcAft>
                        <a:buNone/>
                      </a:pPr>
                      <a:endParaRPr sz="1300">
                        <a:latin typeface="Courier New"/>
                        <a:ea typeface="Courier New"/>
                        <a:cs typeface="Courier New"/>
                        <a:sym typeface="Courier New"/>
                      </a:endParaRPr>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1300">
                          <a:latin typeface="Courier New"/>
                          <a:ea typeface="Courier New"/>
                          <a:cs typeface="Courier New"/>
                          <a:sym typeface="Courier New"/>
                        </a:rPr>
                        <a:t>4ac2</a:t>
                      </a:r>
                      <a:endParaRPr sz="1300">
                        <a:latin typeface="Courier New"/>
                        <a:ea typeface="Courier New"/>
                        <a:cs typeface="Courier New"/>
                        <a:sym typeface="Courier New"/>
                      </a:endParaRPr>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Clr>
                          <a:schemeClr val="dk1"/>
                        </a:buClr>
                        <a:buSzPts val="1100"/>
                        <a:buFont typeface="Arial"/>
                        <a:buNone/>
                      </a:pPr>
                      <a:r>
                        <a:rPr lang="en" sz="1300">
                          <a:solidFill>
                            <a:schemeClr val="dk1"/>
                          </a:solidFill>
                          <a:latin typeface="Courier New"/>
                          <a:ea typeface="Courier New"/>
                          <a:cs typeface="Courier New"/>
                          <a:sym typeface="Courier New"/>
                        </a:rPr>
                        <a:t>e375</a:t>
                      </a:r>
                      <a:endParaRPr sz="1300">
                        <a:latin typeface="Courier New"/>
                        <a:ea typeface="Courier New"/>
                        <a:cs typeface="Courier New"/>
                        <a:sym typeface="Courier New"/>
                      </a:endParaRPr>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Clr>
                          <a:schemeClr val="dk1"/>
                        </a:buClr>
                        <a:buSzPts val="1100"/>
                        <a:buFont typeface="Arial"/>
                        <a:buNone/>
                      </a:pPr>
                      <a:r>
                        <a:rPr lang="en" sz="1300">
                          <a:solidFill>
                            <a:schemeClr val="dk1"/>
                          </a:solidFill>
                          <a:latin typeface="Courier New"/>
                          <a:ea typeface="Courier New"/>
                          <a:cs typeface="Courier New"/>
                          <a:sym typeface="Courier New"/>
                        </a:rPr>
                        <a:t>4gd8</a:t>
                      </a:r>
                      <a:endParaRPr sz="1300">
                        <a:latin typeface="Courier New"/>
                        <a:ea typeface="Courier New"/>
                        <a:cs typeface="Courier New"/>
                        <a:sym typeface="Courier New"/>
                      </a:endParaRPr>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Clr>
                          <a:schemeClr val="dk1"/>
                        </a:buClr>
                        <a:buSzPts val="1100"/>
                        <a:buFont typeface="Arial"/>
                        <a:buNone/>
                      </a:pPr>
                      <a:r>
                        <a:rPr lang="en" sz="1300">
                          <a:solidFill>
                            <a:schemeClr val="dk1"/>
                          </a:solidFill>
                          <a:latin typeface="Courier New"/>
                          <a:ea typeface="Courier New"/>
                          <a:cs typeface="Courier New"/>
                          <a:sym typeface="Courier New"/>
                        </a:rPr>
                        <a:t>9872</a:t>
                      </a:r>
                      <a:endParaRPr sz="1300">
                        <a:latin typeface="Courier New"/>
                        <a:ea typeface="Courier New"/>
                        <a:cs typeface="Courier New"/>
                        <a:sym typeface="Courier New"/>
                      </a:endParaRPr>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0"/>
                  </a:ext>
                </a:extLst>
              </a:tr>
              <a:tr h="470486">
                <a:tc>
                  <a:txBody>
                    <a:bodyPr/>
                    <a:lstStyle/>
                    <a:p>
                      <a:pPr marL="0" lvl="0" indent="0" algn="l" rtl="0">
                        <a:spcBef>
                          <a:spcPts val="0"/>
                        </a:spcBef>
                        <a:spcAft>
                          <a:spcPts val="0"/>
                        </a:spcAft>
                        <a:buNone/>
                      </a:pPr>
                      <a:r>
                        <a:rPr lang="en" sz="1300">
                          <a:latin typeface="Courier New"/>
                          <a:ea typeface="Courier New"/>
                          <a:cs typeface="Courier New"/>
                          <a:sym typeface="Courier New"/>
                        </a:rPr>
                        <a:t>4ac2</a:t>
                      </a:r>
                      <a:endParaRPr sz="1300">
                        <a:latin typeface="Courier New"/>
                        <a:ea typeface="Courier New"/>
                        <a:cs typeface="Courier New"/>
                        <a:sym typeface="Courier New"/>
                      </a:endParaRPr>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2000" dirty="0">
                          <a:latin typeface="+mj-lt"/>
                        </a:rPr>
                        <a:t>0.0</a:t>
                      </a:r>
                      <a:endParaRPr sz="2000" dirty="0">
                        <a:latin typeface="+mj-lt"/>
                      </a:endParaRPr>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2000" dirty="0">
                        <a:latin typeface="+mj-lt"/>
                      </a:endParaRPr>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2000" dirty="0">
                        <a:latin typeface="+mj-lt"/>
                      </a:endParaRPr>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2000">
                        <a:latin typeface="+mj-lt"/>
                      </a:endParaRPr>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1"/>
                  </a:ext>
                </a:extLst>
              </a:tr>
              <a:tr h="493386">
                <a:tc>
                  <a:txBody>
                    <a:bodyPr/>
                    <a:lstStyle/>
                    <a:p>
                      <a:pPr marL="0" lvl="0" indent="0" algn="l" rtl="0">
                        <a:spcBef>
                          <a:spcPts val="0"/>
                        </a:spcBef>
                        <a:spcAft>
                          <a:spcPts val="0"/>
                        </a:spcAft>
                        <a:buNone/>
                      </a:pPr>
                      <a:r>
                        <a:rPr lang="en" sz="1300" dirty="0">
                          <a:latin typeface="Courier New"/>
                          <a:ea typeface="Courier New"/>
                          <a:cs typeface="Courier New"/>
                          <a:sym typeface="Courier New"/>
                        </a:rPr>
                        <a:t>e375</a:t>
                      </a:r>
                      <a:endParaRPr sz="1300" dirty="0">
                        <a:latin typeface="Courier New"/>
                        <a:ea typeface="Courier New"/>
                        <a:cs typeface="Courier New"/>
                        <a:sym typeface="Courier New"/>
                      </a:endParaRPr>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2000">
                        <a:latin typeface="+mj-lt"/>
                      </a:endParaRPr>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2000">
                          <a:latin typeface="+mj-lt"/>
                        </a:rPr>
                        <a:t>0.0</a:t>
                      </a:r>
                      <a:endParaRPr sz="2000">
                        <a:latin typeface="+mj-lt"/>
                      </a:endParaRPr>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2000" dirty="0">
                        <a:latin typeface="+mj-lt"/>
                      </a:endParaRPr>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2000">
                        <a:latin typeface="+mj-lt"/>
                      </a:endParaRPr>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2"/>
                  </a:ext>
                </a:extLst>
              </a:tr>
              <a:tr h="499957">
                <a:tc>
                  <a:txBody>
                    <a:bodyPr/>
                    <a:lstStyle/>
                    <a:p>
                      <a:pPr marL="0" lvl="0" indent="0" algn="l" rtl="0">
                        <a:spcBef>
                          <a:spcPts val="0"/>
                        </a:spcBef>
                        <a:spcAft>
                          <a:spcPts val="0"/>
                        </a:spcAft>
                        <a:buNone/>
                      </a:pPr>
                      <a:r>
                        <a:rPr lang="en" sz="1300">
                          <a:latin typeface="Courier New"/>
                          <a:ea typeface="Courier New"/>
                          <a:cs typeface="Courier New"/>
                          <a:sym typeface="Courier New"/>
                        </a:rPr>
                        <a:t>4gd8</a:t>
                      </a:r>
                      <a:endParaRPr sz="1300">
                        <a:latin typeface="Courier New"/>
                        <a:ea typeface="Courier New"/>
                        <a:cs typeface="Courier New"/>
                        <a:sym typeface="Courier New"/>
                      </a:endParaRPr>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2000">
                        <a:latin typeface="+mj-lt"/>
                      </a:endParaRPr>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2000">
                        <a:latin typeface="+mj-lt"/>
                      </a:endParaRPr>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2000" dirty="0">
                          <a:latin typeface="+mj-lt"/>
                        </a:rPr>
                        <a:t>0.0</a:t>
                      </a:r>
                      <a:endParaRPr sz="2000" dirty="0">
                        <a:latin typeface="+mj-lt"/>
                      </a:endParaRPr>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2000" dirty="0">
                        <a:latin typeface="+mj-lt"/>
                      </a:endParaRPr>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609560">
                <a:tc>
                  <a:txBody>
                    <a:bodyPr/>
                    <a:lstStyle/>
                    <a:p>
                      <a:pPr marL="0" lvl="0" indent="0" algn="l" rtl="0">
                        <a:spcBef>
                          <a:spcPts val="0"/>
                        </a:spcBef>
                        <a:spcAft>
                          <a:spcPts val="0"/>
                        </a:spcAft>
                        <a:buNone/>
                      </a:pPr>
                      <a:r>
                        <a:rPr lang="en" sz="1300">
                          <a:latin typeface="Courier New"/>
                          <a:ea typeface="Courier New"/>
                          <a:cs typeface="Courier New"/>
                          <a:sym typeface="Courier New"/>
                        </a:rPr>
                        <a:t>9872</a:t>
                      </a:r>
                      <a:endParaRPr sz="1300">
                        <a:latin typeface="Courier New"/>
                        <a:ea typeface="Courier New"/>
                        <a:cs typeface="Courier New"/>
                        <a:sym typeface="Courier New"/>
                      </a:endParaRPr>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2000">
                        <a:latin typeface="+mj-lt"/>
                      </a:endParaRPr>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2000">
                        <a:latin typeface="+mj-lt"/>
                      </a:endParaRPr>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2000">
                        <a:latin typeface="+mj-lt"/>
                      </a:endParaRPr>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2000" dirty="0">
                          <a:latin typeface="+mj-lt"/>
                        </a:rPr>
                        <a:t>0.0</a:t>
                      </a:r>
                      <a:endParaRPr sz="2000" dirty="0">
                        <a:latin typeface="+mj-lt"/>
                      </a:endParaRPr>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4"/>
                  </a:ext>
                </a:extLst>
              </a:tr>
            </a:tbl>
          </a:graphicData>
        </a:graphic>
      </p:graphicFrame>
      <p:sp>
        <p:nvSpPr>
          <p:cNvPr id="354" name="Google Shape;354;p37"/>
          <p:cNvSpPr/>
          <p:nvPr/>
        </p:nvSpPr>
        <p:spPr>
          <a:xfrm>
            <a:off x="6488371" y="3728000"/>
            <a:ext cx="3121600" cy="318400"/>
          </a:xfrm>
          <a:prstGeom prst="rect">
            <a:avLst/>
          </a:prstGeom>
          <a:solidFill>
            <a:schemeClr val="lt2"/>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r>
              <a:rPr lang="en" sz="1333">
                <a:latin typeface="Courier New"/>
                <a:ea typeface="Courier New"/>
                <a:cs typeface="Courier New"/>
                <a:sym typeface="Courier New"/>
              </a:rPr>
              <a:t>DistanceMatrix</a:t>
            </a:r>
            <a:endParaRPr sz="1333">
              <a:latin typeface="Courier New"/>
              <a:ea typeface="Courier New"/>
              <a:cs typeface="Courier New"/>
              <a:sym typeface="Courier New"/>
            </a:endParaRPr>
          </a:p>
        </p:txBody>
      </p:sp>
      <p:grpSp>
        <p:nvGrpSpPr>
          <p:cNvPr id="355" name="Google Shape;355;p37"/>
          <p:cNvGrpSpPr/>
          <p:nvPr/>
        </p:nvGrpSpPr>
        <p:grpSpPr>
          <a:xfrm>
            <a:off x="6921634" y="2535467"/>
            <a:ext cx="596900" cy="698800"/>
            <a:chOff x="5572225" y="1901600"/>
            <a:chExt cx="447675" cy="524100"/>
          </a:xfrm>
        </p:grpSpPr>
        <p:cxnSp>
          <p:nvCxnSpPr>
            <p:cNvPr id="356" name="Google Shape;356;p37"/>
            <p:cNvCxnSpPr/>
            <p:nvPr/>
          </p:nvCxnSpPr>
          <p:spPr>
            <a:xfrm>
              <a:off x="6019900" y="1901600"/>
              <a:ext cx="0" cy="524100"/>
            </a:xfrm>
            <a:prstGeom prst="straightConnector1">
              <a:avLst/>
            </a:prstGeom>
            <a:noFill/>
            <a:ln w="19050" cap="flat" cmpd="sng">
              <a:solidFill>
                <a:schemeClr val="dk2"/>
              </a:solidFill>
              <a:prstDash val="solid"/>
              <a:round/>
              <a:headEnd type="none" w="med" len="med"/>
              <a:tailEnd type="triangle" w="med" len="med"/>
            </a:ln>
          </p:spPr>
        </p:cxnSp>
        <p:cxnSp>
          <p:nvCxnSpPr>
            <p:cNvPr id="357" name="Google Shape;357;p37"/>
            <p:cNvCxnSpPr/>
            <p:nvPr/>
          </p:nvCxnSpPr>
          <p:spPr>
            <a:xfrm>
              <a:off x="5572225" y="1901600"/>
              <a:ext cx="447600" cy="0"/>
            </a:xfrm>
            <a:prstGeom prst="straightConnector1">
              <a:avLst/>
            </a:prstGeom>
            <a:noFill/>
            <a:ln w="19050" cap="flat" cmpd="sng">
              <a:solidFill>
                <a:schemeClr val="dk2"/>
              </a:solidFill>
              <a:prstDash val="solid"/>
              <a:round/>
              <a:headEnd type="none" w="med" len="med"/>
              <a:tailEnd type="none" w="med" len="med"/>
            </a:ln>
          </p:spPr>
        </p:cxnSp>
      </p:grpSp>
      <p:sp>
        <p:nvSpPr>
          <p:cNvPr id="358" name="Google Shape;358;p37"/>
          <p:cNvSpPr txBox="1">
            <a:spLocks noGrp="1"/>
          </p:cNvSpPr>
          <p:nvPr>
            <p:ph type="title"/>
          </p:nvPr>
        </p:nvSpPr>
        <p:spPr>
          <a:xfrm>
            <a:off x="609600" y="173035"/>
            <a:ext cx="10972800" cy="836400"/>
          </a:xfrm>
          <a:prstGeom prst="rect">
            <a:avLst/>
          </a:prstGeom>
        </p:spPr>
        <p:txBody>
          <a:bodyPr spcFirstLastPara="1" vert="horz" wrap="square" lIns="121900" tIns="121900" rIns="121900" bIns="121900" rtlCol="0" anchor="ctr" anchorCtr="0">
            <a:noAutofit/>
          </a:bodyPr>
          <a:lstStyle/>
          <a:p>
            <a:pPr>
              <a:spcBef>
                <a:spcPts val="0"/>
              </a:spcBef>
            </a:pPr>
            <a:r>
              <a:rPr lang="en" sz="3200"/>
              <a:t>Unweighted UniFrac distance: phylogenetic beta diversity metric</a:t>
            </a:r>
            <a:endParaRPr sz="3200"/>
          </a:p>
        </p:txBody>
      </p:sp>
      <p:pic>
        <p:nvPicPr>
          <p:cNvPr id="359" name="Google Shape;359;p37"/>
          <p:cNvPicPr preferRelativeResize="0"/>
          <p:nvPr/>
        </p:nvPicPr>
        <p:blipFill>
          <a:blip r:embed="rId3">
            <a:alphaModFix/>
          </a:blip>
          <a:stretch>
            <a:fillRect/>
          </a:stretch>
        </p:blipFill>
        <p:spPr>
          <a:xfrm>
            <a:off x="7272767" y="1458816"/>
            <a:ext cx="4589167" cy="934067"/>
          </a:xfrm>
          <a:prstGeom prst="rect">
            <a:avLst/>
          </a:prstGeom>
          <a:noFill/>
          <a:ln>
            <a:noFill/>
          </a:ln>
        </p:spPr>
      </p:pic>
      <p:cxnSp>
        <p:nvCxnSpPr>
          <p:cNvPr id="360" name="Google Shape;360;p37"/>
          <p:cNvCxnSpPr/>
          <p:nvPr/>
        </p:nvCxnSpPr>
        <p:spPr>
          <a:xfrm rot="10800000" flipH="1">
            <a:off x="5965097" y="5541833"/>
            <a:ext cx="470400" cy="6400"/>
          </a:xfrm>
          <a:prstGeom prst="straightConnector1">
            <a:avLst/>
          </a:prstGeom>
          <a:noFill/>
          <a:ln w="19050" cap="flat" cmpd="sng">
            <a:solidFill>
              <a:schemeClr val="dk2"/>
            </a:solidFill>
            <a:prstDash val="solid"/>
            <a:round/>
            <a:headEnd type="none" w="med" len="med"/>
            <a:tailEnd type="triangle" w="med" len="med"/>
          </a:ln>
        </p:spPr>
      </p:cxnSp>
      <p:grpSp>
        <p:nvGrpSpPr>
          <p:cNvPr id="361" name="Google Shape;361;p37"/>
          <p:cNvGrpSpPr/>
          <p:nvPr/>
        </p:nvGrpSpPr>
        <p:grpSpPr>
          <a:xfrm>
            <a:off x="262273" y="3628121"/>
            <a:ext cx="5756052" cy="3156800"/>
            <a:chOff x="223025" y="2679900"/>
            <a:chExt cx="4317039" cy="2367600"/>
          </a:xfrm>
        </p:grpSpPr>
        <p:sp>
          <p:nvSpPr>
            <p:cNvPr id="362" name="Google Shape;362;p37"/>
            <p:cNvSpPr txBox="1"/>
            <p:nvPr/>
          </p:nvSpPr>
          <p:spPr>
            <a:xfrm>
              <a:off x="223025" y="2900100"/>
              <a:ext cx="4230600" cy="21474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121900" tIns="121900" rIns="121900" bIns="121900" anchor="t" anchorCtr="0">
              <a:noAutofit/>
            </a:bodyPr>
            <a:lstStyle/>
            <a:p>
              <a:endParaRPr sz="800">
                <a:latin typeface="Courier New"/>
                <a:ea typeface="Courier New"/>
                <a:cs typeface="Courier New"/>
                <a:sym typeface="Courier New"/>
              </a:endParaRPr>
            </a:p>
            <a:p>
              <a:endParaRPr sz="1067">
                <a:highlight>
                  <a:srgbClr val="D9D2E9"/>
                </a:highlight>
                <a:latin typeface="Courier New"/>
                <a:ea typeface="Courier New"/>
                <a:cs typeface="Courier New"/>
                <a:sym typeface="Courier New"/>
              </a:endParaRPr>
            </a:p>
            <a:p>
              <a:endParaRPr sz="1067">
                <a:highlight>
                  <a:srgbClr val="D9D2E9"/>
                </a:highlight>
                <a:latin typeface="Courier New"/>
                <a:ea typeface="Courier New"/>
                <a:cs typeface="Courier New"/>
                <a:sym typeface="Courier New"/>
              </a:endParaRPr>
            </a:p>
            <a:p>
              <a:endParaRPr sz="1067">
                <a:latin typeface="Courier New"/>
                <a:ea typeface="Courier New"/>
                <a:cs typeface="Courier New"/>
                <a:sym typeface="Courier New"/>
              </a:endParaRPr>
            </a:p>
          </p:txBody>
        </p:sp>
        <p:sp>
          <p:nvSpPr>
            <p:cNvPr id="363" name="Google Shape;363;p37"/>
            <p:cNvSpPr/>
            <p:nvPr/>
          </p:nvSpPr>
          <p:spPr>
            <a:xfrm>
              <a:off x="224039" y="2679900"/>
              <a:ext cx="1629300" cy="220200"/>
            </a:xfrm>
            <a:prstGeom prst="rect">
              <a:avLst/>
            </a:prstGeom>
            <a:solidFill>
              <a:schemeClr val="lt2"/>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r>
                <a:rPr lang="en" sz="1333">
                  <a:latin typeface="Courier New"/>
                  <a:ea typeface="Courier New"/>
                  <a:cs typeface="Courier New"/>
                  <a:sym typeface="Courier New"/>
                </a:rPr>
                <a:t>Phylogeny[Rooted]</a:t>
              </a:r>
              <a:endParaRPr sz="1333">
                <a:latin typeface="Courier New"/>
                <a:ea typeface="Courier New"/>
                <a:cs typeface="Courier New"/>
                <a:sym typeface="Courier New"/>
              </a:endParaRPr>
            </a:p>
          </p:txBody>
        </p:sp>
        <p:grpSp>
          <p:nvGrpSpPr>
            <p:cNvPr id="364" name="Google Shape;364;p37"/>
            <p:cNvGrpSpPr/>
            <p:nvPr/>
          </p:nvGrpSpPr>
          <p:grpSpPr>
            <a:xfrm>
              <a:off x="309635" y="2890906"/>
              <a:ext cx="4230429" cy="2147338"/>
              <a:chOff x="4576835" y="2949025"/>
              <a:chExt cx="4230429" cy="2147338"/>
            </a:xfrm>
          </p:grpSpPr>
          <p:cxnSp>
            <p:nvCxnSpPr>
              <p:cNvPr id="365" name="Google Shape;365;p37"/>
              <p:cNvCxnSpPr/>
              <p:nvPr/>
            </p:nvCxnSpPr>
            <p:spPr>
              <a:xfrm>
                <a:off x="4576835" y="4177275"/>
                <a:ext cx="1540200" cy="632100"/>
              </a:xfrm>
              <a:prstGeom prst="bentConnector3">
                <a:avLst>
                  <a:gd name="adj1" fmla="val 24528"/>
                </a:avLst>
              </a:prstGeom>
              <a:noFill/>
              <a:ln w="28575" cap="flat" cmpd="sng">
                <a:solidFill>
                  <a:schemeClr val="dk2"/>
                </a:solidFill>
                <a:prstDash val="solid"/>
                <a:round/>
                <a:headEnd type="none" w="med" len="med"/>
                <a:tailEnd type="none" w="med" len="med"/>
              </a:ln>
            </p:spPr>
          </p:cxnSp>
          <p:cxnSp>
            <p:nvCxnSpPr>
              <p:cNvPr id="366" name="Google Shape;366;p37"/>
              <p:cNvCxnSpPr/>
              <p:nvPr/>
            </p:nvCxnSpPr>
            <p:spPr>
              <a:xfrm>
                <a:off x="5819200" y="4809425"/>
                <a:ext cx="820800" cy="159300"/>
              </a:xfrm>
              <a:prstGeom prst="bentConnector3">
                <a:avLst>
                  <a:gd name="adj1" fmla="val 50000"/>
                </a:avLst>
              </a:prstGeom>
              <a:noFill/>
              <a:ln w="28575" cap="flat" cmpd="sng">
                <a:solidFill>
                  <a:schemeClr val="dk2"/>
                </a:solidFill>
                <a:prstDash val="solid"/>
                <a:round/>
                <a:headEnd type="none" w="med" len="med"/>
                <a:tailEnd type="none" w="med" len="med"/>
              </a:ln>
            </p:spPr>
          </p:cxnSp>
          <p:cxnSp>
            <p:nvCxnSpPr>
              <p:cNvPr id="367" name="Google Shape;367;p37"/>
              <p:cNvCxnSpPr/>
              <p:nvPr/>
            </p:nvCxnSpPr>
            <p:spPr>
              <a:xfrm rot="10800000" flipH="1">
                <a:off x="5971920" y="4526825"/>
                <a:ext cx="1387500" cy="282600"/>
              </a:xfrm>
              <a:prstGeom prst="bentConnector3">
                <a:avLst>
                  <a:gd name="adj1" fmla="val 18309"/>
                </a:avLst>
              </a:prstGeom>
              <a:noFill/>
              <a:ln w="28575" cap="flat" cmpd="sng">
                <a:solidFill>
                  <a:schemeClr val="dk2"/>
                </a:solidFill>
                <a:prstDash val="solid"/>
                <a:round/>
                <a:headEnd type="none" w="med" len="med"/>
                <a:tailEnd type="none" w="med" len="med"/>
              </a:ln>
            </p:spPr>
          </p:cxnSp>
          <p:cxnSp>
            <p:nvCxnSpPr>
              <p:cNvPr id="368" name="Google Shape;368;p37"/>
              <p:cNvCxnSpPr/>
              <p:nvPr/>
            </p:nvCxnSpPr>
            <p:spPr>
              <a:xfrm rot="10800000" flipH="1">
                <a:off x="4584100" y="3791775"/>
                <a:ext cx="1235100" cy="385500"/>
              </a:xfrm>
              <a:prstGeom prst="bentConnector3">
                <a:avLst>
                  <a:gd name="adj1" fmla="val 30000"/>
                </a:avLst>
              </a:prstGeom>
              <a:noFill/>
              <a:ln w="28575" cap="flat" cmpd="sng">
                <a:solidFill>
                  <a:schemeClr val="dk2"/>
                </a:solidFill>
                <a:prstDash val="solid"/>
                <a:round/>
                <a:headEnd type="none" w="med" len="med"/>
                <a:tailEnd type="none" w="med" len="med"/>
              </a:ln>
            </p:spPr>
          </p:cxnSp>
          <p:cxnSp>
            <p:nvCxnSpPr>
              <p:cNvPr id="369" name="Google Shape;369;p37"/>
              <p:cNvCxnSpPr/>
              <p:nvPr/>
            </p:nvCxnSpPr>
            <p:spPr>
              <a:xfrm rot="10800000" flipH="1">
                <a:off x="5441200" y="3276375"/>
                <a:ext cx="1242300" cy="515400"/>
              </a:xfrm>
              <a:prstGeom prst="bentConnector3">
                <a:avLst>
                  <a:gd name="adj1" fmla="val 30422"/>
                </a:avLst>
              </a:prstGeom>
              <a:noFill/>
              <a:ln w="28575" cap="flat" cmpd="sng">
                <a:solidFill>
                  <a:schemeClr val="dk2"/>
                </a:solidFill>
                <a:prstDash val="solid"/>
                <a:round/>
                <a:headEnd type="none" w="med" len="med"/>
                <a:tailEnd type="none" w="med" len="med"/>
              </a:ln>
            </p:spPr>
          </p:cxnSp>
          <p:cxnSp>
            <p:nvCxnSpPr>
              <p:cNvPr id="370" name="Google Shape;370;p37"/>
              <p:cNvCxnSpPr/>
              <p:nvPr/>
            </p:nvCxnSpPr>
            <p:spPr>
              <a:xfrm>
                <a:off x="5499530" y="3791775"/>
                <a:ext cx="639000" cy="174900"/>
              </a:xfrm>
              <a:prstGeom prst="bentConnector3">
                <a:avLst>
                  <a:gd name="adj1" fmla="val 50000"/>
                </a:avLst>
              </a:prstGeom>
              <a:noFill/>
              <a:ln w="28575" cap="flat" cmpd="sng">
                <a:solidFill>
                  <a:schemeClr val="dk2"/>
                </a:solidFill>
                <a:prstDash val="solid"/>
                <a:round/>
                <a:headEnd type="none" w="med" len="med"/>
                <a:tailEnd type="none" w="med" len="med"/>
              </a:ln>
            </p:spPr>
          </p:cxnSp>
          <p:cxnSp>
            <p:nvCxnSpPr>
              <p:cNvPr id="371" name="Google Shape;371;p37"/>
              <p:cNvCxnSpPr/>
              <p:nvPr/>
            </p:nvCxnSpPr>
            <p:spPr>
              <a:xfrm>
                <a:off x="5840824" y="3966514"/>
                <a:ext cx="1896300" cy="130800"/>
              </a:xfrm>
              <a:prstGeom prst="bentConnector3">
                <a:avLst>
                  <a:gd name="adj1" fmla="val 49426"/>
                </a:avLst>
              </a:prstGeom>
              <a:noFill/>
              <a:ln w="28575" cap="flat" cmpd="sng">
                <a:solidFill>
                  <a:schemeClr val="dk2"/>
                </a:solidFill>
                <a:prstDash val="solid"/>
                <a:round/>
                <a:headEnd type="none" w="med" len="med"/>
                <a:tailEnd type="none" w="med" len="med"/>
              </a:ln>
            </p:spPr>
          </p:cxnSp>
          <p:cxnSp>
            <p:nvCxnSpPr>
              <p:cNvPr id="372" name="Google Shape;372;p37"/>
              <p:cNvCxnSpPr/>
              <p:nvPr/>
            </p:nvCxnSpPr>
            <p:spPr>
              <a:xfrm rot="10800000" flipH="1">
                <a:off x="6022550" y="3624600"/>
                <a:ext cx="1518600" cy="342000"/>
              </a:xfrm>
              <a:prstGeom prst="bentConnector3">
                <a:avLst>
                  <a:gd name="adj1" fmla="val 50000"/>
                </a:avLst>
              </a:prstGeom>
              <a:noFill/>
              <a:ln w="28575" cap="flat" cmpd="sng">
                <a:solidFill>
                  <a:schemeClr val="dk2"/>
                </a:solidFill>
                <a:prstDash val="solid"/>
                <a:round/>
                <a:headEnd type="none" w="med" len="med"/>
                <a:tailEnd type="none" w="med" len="med"/>
              </a:ln>
            </p:spPr>
          </p:cxnSp>
          <p:sp>
            <p:nvSpPr>
              <p:cNvPr id="373" name="Google Shape;373;p37"/>
              <p:cNvSpPr txBox="1"/>
              <p:nvPr/>
            </p:nvSpPr>
            <p:spPr>
              <a:xfrm>
                <a:off x="7702964" y="3026363"/>
                <a:ext cx="1104300" cy="2070000"/>
              </a:xfrm>
              <a:prstGeom prst="rect">
                <a:avLst/>
              </a:prstGeom>
              <a:noFill/>
              <a:ln>
                <a:noFill/>
              </a:ln>
            </p:spPr>
            <p:txBody>
              <a:bodyPr spcFirstLastPara="1" wrap="square" lIns="121900" tIns="121900" rIns="121900" bIns="121900" anchor="t" anchorCtr="0">
                <a:noAutofit/>
              </a:bodyPr>
              <a:lstStyle/>
              <a:p>
                <a:r>
                  <a:rPr lang="en" sz="2000" dirty="0">
                    <a:latin typeface="Consolas"/>
                    <a:ea typeface="Consolas"/>
                    <a:cs typeface="Consolas"/>
                    <a:sym typeface="Consolas"/>
                  </a:rPr>
                  <a:t>feature1</a:t>
                </a:r>
                <a:endParaRPr sz="2000" dirty="0">
                  <a:latin typeface="Consolas"/>
                  <a:ea typeface="Consolas"/>
                  <a:cs typeface="Consolas"/>
                  <a:sym typeface="Consolas"/>
                </a:endParaRPr>
              </a:p>
              <a:p>
                <a:endParaRPr sz="2000" dirty="0">
                  <a:latin typeface="Consolas"/>
                  <a:ea typeface="Consolas"/>
                  <a:cs typeface="Consolas"/>
                  <a:sym typeface="Consolas"/>
                </a:endParaRPr>
              </a:p>
              <a:p>
                <a:r>
                  <a:rPr lang="en" sz="2000" dirty="0">
                    <a:latin typeface="Consolas"/>
                    <a:ea typeface="Consolas"/>
                    <a:cs typeface="Consolas"/>
                    <a:sym typeface="Consolas"/>
                  </a:rPr>
                  <a:t>feature2 </a:t>
                </a:r>
                <a:endParaRPr sz="2000" dirty="0">
                  <a:latin typeface="Consolas"/>
                  <a:ea typeface="Consolas"/>
                  <a:cs typeface="Consolas"/>
                  <a:sym typeface="Consolas"/>
                </a:endParaRPr>
              </a:p>
              <a:p>
                <a:endParaRPr sz="2000" dirty="0">
                  <a:latin typeface="Consolas"/>
                  <a:ea typeface="Consolas"/>
                  <a:cs typeface="Consolas"/>
                  <a:sym typeface="Consolas"/>
                </a:endParaRPr>
              </a:p>
              <a:p>
                <a:r>
                  <a:rPr lang="en" sz="2000" dirty="0">
                    <a:latin typeface="Consolas"/>
                    <a:ea typeface="Consolas"/>
                    <a:cs typeface="Consolas"/>
                    <a:sym typeface="Consolas"/>
                  </a:rPr>
                  <a:t>feature3</a:t>
                </a:r>
                <a:endParaRPr sz="2000" dirty="0">
                  <a:latin typeface="Consolas"/>
                  <a:ea typeface="Consolas"/>
                  <a:cs typeface="Consolas"/>
                  <a:sym typeface="Consolas"/>
                </a:endParaRPr>
              </a:p>
              <a:p>
                <a:endParaRPr sz="2000" dirty="0">
                  <a:latin typeface="Consolas"/>
                  <a:ea typeface="Consolas"/>
                  <a:cs typeface="Consolas"/>
                  <a:sym typeface="Consolas"/>
                </a:endParaRPr>
              </a:p>
              <a:p>
                <a:r>
                  <a:rPr lang="en" sz="2000" dirty="0">
                    <a:latin typeface="Consolas"/>
                    <a:ea typeface="Consolas"/>
                    <a:cs typeface="Consolas"/>
                    <a:sym typeface="Consolas"/>
                  </a:rPr>
                  <a:t>feature4</a:t>
                </a:r>
                <a:endParaRPr sz="2000" dirty="0">
                  <a:latin typeface="Consolas"/>
                  <a:ea typeface="Consolas"/>
                  <a:cs typeface="Consolas"/>
                  <a:sym typeface="Consolas"/>
                </a:endParaRPr>
              </a:p>
              <a:p>
                <a:endParaRPr sz="2000" dirty="0">
                  <a:latin typeface="Consolas"/>
                  <a:ea typeface="Consolas"/>
                  <a:cs typeface="Consolas"/>
                  <a:sym typeface="Consolas"/>
                </a:endParaRPr>
              </a:p>
              <a:p>
                <a:r>
                  <a:rPr lang="en" sz="2000" dirty="0">
                    <a:latin typeface="Consolas"/>
                    <a:ea typeface="Consolas"/>
                    <a:cs typeface="Consolas"/>
                    <a:sym typeface="Consolas"/>
                  </a:rPr>
                  <a:t>feature5</a:t>
                </a:r>
                <a:endParaRPr sz="2000" dirty="0">
                  <a:latin typeface="Consolas"/>
                  <a:ea typeface="Consolas"/>
                  <a:cs typeface="Consolas"/>
                  <a:sym typeface="Consolas"/>
                </a:endParaRPr>
              </a:p>
            </p:txBody>
          </p:sp>
          <p:sp>
            <p:nvSpPr>
              <p:cNvPr id="374" name="Google Shape;374;p37"/>
              <p:cNvSpPr txBox="1"/>
              <p:nvPr/>
            </p:nvSpPr>
            <p:spPr>
              <a:xfrm>
                <a:off x="5113825" y="3396375"/>
                <a:ext cx="603000" cy="283500"/>
              </a:xfrm>
              <a:prstGeom prst="rect">
                <a:avLst/>
              </a:prstGeom>
              <a:noFill/>
              <a:ln>
                <a:noFill/>
              </a:ln>
            </p:spPr>
            <p:txBody>
              <a:bodyPr spcFirstLastPara="1" wrap="square" lIns="121900" tIns="121900" rIns="121900" bIns="121900" anchor="t" anchorCtr="0">
                <a:noAutofit/>
              </a:bodyPr>
              <a:lstStyle/>
              <a:p>
                <a:r>
                  <a:rPr lang="en" sz="2000">
                    <a:latin typeface="+mj-lt"/>
                  </a:rPr>
                  <a:t>1.25</a:t>
                </a:r>
                <a:endParaRPr sz="2000">
                  <a:latin typeface="+mj-lt"/>
                </a:endParaRPr>
              </a:p>
            </p:txBody>
          </p:sp>
          <p:sp>
            <p:nvSpPr>
              <p:cNvPr id="375" name="Google Shape;375;p37"/>
              <p:cNvSpPr txBox="1"/>
              <p:nvPr/>
            </p:nvSpPr>
            <p:spPr>
              <a:xfrm>
                <a:off x="5928100" y="2949025"/>
                <a:ext cx="603000" cy="283500"/>
              </a:xfrm>
              <a:prstGeom prst="rect">
                <a:avLst/>
              </a:prstGeom>
              <a:noFill/>
              <a:ln>
                <a:noFill/>
              </a:ln>
            </p:spPr>
            <p:txBody>
              <a:bodyPr spcFirstLastPara="1" wrap="square" lIns="121900" tIns="121900" rIns="121900" bIns="121900" anchor="t" anchorCtr="0">
                <a:noAutofit/>
              </a:bodyPr>
              <a:lstStyle/>
              <a:p>
                <a:r>
                  <a:rPr lang="en" sz="2000" dirty="0">
                    <a:latin typeface="+mj-lt"/>
                  </a:rPr>
                  <a:t>0.5</a:t>
                </a:r>
                <a:endParaRPr sz="2000" dirty="0">
                  <a:latin typeface="+mj-lt"/>
                </a:endParaRPr>
              </a:p>
            </p:txBody>
          </p:sp>
          <p:sp>
            <p:nvSpPr>
              <p:cNvPr id="376" name="Google Shape;376;p37"/>
              <p:cNvSpPr txBox="1"/>
              <p:nvPr/>
            </p:nvSpPr>
            <p:spPr>
              <a:xfrm>
                <a:off x="6974062" y="3294559"/>
                <a:ext cx="603000" cy="283500"/>
              </a:xfrm>
              <a:prstGeom prst="rect">
                <a:avLst/>
              </a:prstGeom>
              <a:noFill/>
              <a:ln>
                <a:noFill/>
              </a:ln>
            </p:spPr>
            <p:txBody>
              <a:bodyPr spcFirstLastPara="1" wrap="square" lIns="121900" tIns="121900" rIns="121900" bIns="121900" anchor="t" anchorCtr="0">
                <a:noAutofit/>
              </a:bodyPr>
              <a:lstStyle/>
              <a:p>
                <a:r>
                  <a:rPr lang="en" sz="2000">
                    <a:latin typeface="+mj-lt"/>
                  </a:rPr>
                  <a:t>0.5</a:t>
                </a:r>
                <a:endParaRPr sz="2000">
                  <a:latin typeface="+mj-lt"/>
                </a:endParaRPr>
              </a:p>
            </p:txBody>
          </p:sp>
          <p:sp>
            <p:nvSpPr>
              <p:cNvPr id="377" name="Google Shape;377;p37"/>
              <p:cNvSpPr txBox="1"/>
              <p:nvPr/>
            </p:nvSpPr>
            <p:spPr>
              <a:xfrm>
                <a:off x="6974050" y="3757363"/>
                <a:ext cx="603000" cy="283500"/>
              </a:xfrm>
              <a:prstGeom prst="rect">
                <a:avLst/>
              </a:prstGeom>
              <a:noFill/>
              <a:ln>
                <a:noFill/>
              </a:ln>
            </p:spPr>
            <p:txBody>
              <a:bodyPr spcFirstLastPara="1" wrap="square" lIns="121900" tIns="121900" rIns="121900" bIns="121900" anchor="t" anchorCtr="0">
                <a:noAutofit/>
              </a:bodyPr>
              <a:lstStyle/>
              <a:p>
                <a:r>
                  <a:rPr lang="en" sz="2000">
                    <a:latin typeface="+mj-lt"/>
                  </a:rPr>
                  <a:t>0.6</a:t>
                </a:r>
                <a:endParaRPr sz="2000">
                  <a:latin typeface="+mj-lt"/>
                </a:endParaRPr>
              </a:p>
            </p:txBody>
          </p:sp>
          <p:sp>
            <p:nvSpPr>
              <p:cNvPr id="378" name="Google Shape;378;p37"/>
              <p:cNvSpPr txBox="1"/>
              <p:nvPr/>
            </p:nvSpPr>
            <p:spPr>
              <a:xfrm>
                <a:off x="5161625" y="4442350"/>
                <a:ext cx="603000" cy="283500"/>
              </a:xfrm>
              <a:prstGeom prst="rect">
                <a:avLst/>
              </a:prstGeom>
              <a:noFill/>
              <a:ln>
                <a:noFill/>
              </a:ln>
            </p:spPr>
            <p:txBody>
              <a:bodyPr spcFirstLastPara="1" wrap="square" lIns="121900" tIns="121900" rIns="121900" bIns="121900" anchor="t" anchorCtr="0">
                <a:noAutofit/>
              </a:bodyPr>
              <a:lstStyle/>
              <a:p>
                <a:r>
                  <a:rPr lang="en" sz="2000">
                    <a:latin typeface="+mj-lt"/>
                  </a:rPr>
                  <a:t>1.45</a:t>
                </a:r>
                <a:endParaRPr sz="2000">
                  <a:latin typeface="+mj-lt"/>
                </a:endParaRPr>
              </a:p>
            </p:txBody>
          </p:sp>
          <p:sp>
            <p:nvSpPr>
              <p:cNvPr id="379" name="Google Shape;379;p37"/>
              <p:cNvSpPr txBox="1"/>
              <p:nvPr/>
            </p:nvSpPr>
            <p:spPr>
              <a:xfrm>
                <a:off x="6229312" y="4642394"/>
                <a:ext cx="603000" cy="283500"/>
              </a:xfrm>
              <a:prstGeom prst="rect">
                <a:avLst/>
              </a:prstGeom>
              <a:noFill/>
              <a:ln>
                <a:noFill/>
              </a:ln>
            </p:spPr>
            <p:txBody>
              <a:bodyPr spcFirstLastPara="1" wrap="square" lIns="121900" tIns="121900" rIns="121900" bIns="121900" anchor="t" anchorCtr="0">
                <a:noAutofit/>
              </a:bodyPr>
              <a:lstStyle/>
              <a:p>
                <a:r>
                  <a:rPr lang="en" sz="2000" dirty="0">
                    <a:latin typeface="+mj-lt"/>
                  </a:rPr>
                  <a:t>0.25</a:t>
                </a:r>
                <a:endParaRPr sz="2000" dirty="0">
                  <a:latin typeface="+mj-lt"/>
                </a:endParaRPr>
              </a:p>
            </p:txBody>
          </p:sp>
          <p:sp>
            <p:nvSpPr>
              <p:cNvPr id="380" name="Google Shape;380;p37"/>
              <p:cNvSpPr txBox="1"/>
              <p:nvPr/>
            </p:nvSpPr>
            <p:spPr>
              <a:xfrm>
                <a:off x="6219040" y="4169863"/>
                <a:ext cx="603000" cy="283500"/>
              </a:xfrm>
              <a:prstGeom prst="rect">
                <a:avLst/>
              </a:prstGeom>
              <a:noFill/>
              <a:ln>
                <a:noFill/>
              </a:ln>
            </p:spPr>
            <p:txBody>
              <a:bodyPr spcFirstLastPara="1" wrap="square" lIns="121900" tIns="121900" rIns="121900" bIns="121900" anchor="t" anchorCtr="0">
                <a:noAutofit/>
              </a:bodyPr>
              <a:lstStyle/>
              <a:p>
                <a:r>
                  <a:rPr lang="en" sz="2000">
                    <a:latin typeface="+mj-lt"/>
                  </a:rPr>
                  <a:t>0.75</a:t>
                </a:r>
                <a:endParaRPr sz="2000">
                  <a:latin typeface="+mj-lt"/>
                </a:endParaRPr>
              </a:p>
            </p:txBody>
          </p:sp>
          <p:sp>
            <p:nvSpPr>
              <p:cNvPr id="381" name="Google Shape;381;p37"/>
              <p:cNvSpPr txBox="1"/>
              <p:nvPr/>
            </p:nvSpPr>
            <p:spPr>
              <a:xfrm>
                <a:off x="5928100" y="3634825"/>
                <a:ext cx="603000" cy="283500"/>
              </a:xfrm>
              <a:prstGeom prst="rect">
                <a:avLst/>
              </a:prstGeom>
              <a:noFill/>
              <a:ln>
                <a:noFill/>
              </a:ln>
            </p:spPr>
            <p:txBody>
              <a:bodyPr spcFirstLastPara="1" wrap="square" lIns="121900" tIns="121900" rIns="121900" bIns="121900" anchor="t" anchorCtr="0">
                <a:noAutofit/>
              </a:bodyPr>
              <a:lstStyle/>
              <a:p>
                <a:r>
                  <a:rPr lang="en" sz="2000">
                    <a:latin typeface="+mj-lt"/>
                  </a:rPr>
                  <a:t>0.5</a:t>
                </a:r>
                <a:endParaRPr sz="2000">
                  <a:latin typeface="+mj-lt"/>
                </a:endParaRPr>
              </a:p>
            </p:txBody>
          </p:sp>
        </p:grpSp>
      </p:grpSp>
      <p:cxnSp>
        <p:nvCxnSpPr>
          <p:cNvPr id="3" name="Straight Connector 2">
            <a:extLst>
              <a:ext uri="{FF2B5EF4-FFF2-40B4-BE49-F238E27FC236}">
                <a16:creationId xmlns:a16="http://schemas.microsoft.com/office/drawing/2014/main" id="{E0E646E6-DB8B-5D46-9FFD-F5397C1A6907}"/>
              </a:ext>
            </a:extLst>
          </p:cNvPr>
          <p:cNvCxnSpPr/>
          <p:nvPr/>
        </p:nvCxnSpPr>
        <p:spPr>
          <a:xfrm>
            <a:off x="2581056" y="6613546"/>
            <a:ext cx="547584" cy="0"/>
          </a:xfrm>
          <a:prstGeom prst="line">
            <a:avLst/>
          </a:prstGeom>
          <a:ln w="57150"/>
        </p:spPr>
        <p:style>
          <a:lnRef idx="3">
            <a:schemeClr val="accent2"/>
          </a:lnRef>
          <a:fillRef idx="0">
            <a:schemeClr val="accent2"/>
          </a:fillRef>
          <a:effectRef idx="2">
            <a:schemeClr val="accent2"/>
          </a:effectRef>
          <a:fontRef idx="minor">
            <a:schemeClr val="tx1"/>
          </a:fontRef>
        </p:style>
      </p:cxnSp>
      <p:cxnSp>
        <p:nvCxnSpPr>
          <p:cNvPr id="4" name="Straight Connector 3">
            <a:extLst>
              <a:ext uri="{FF2B5EF4-FFF2-40B4-BE49-F238E27FC236}">
                <a16:creationId xmlns:a16="http://schemas.microsoft.com/office/drawing/2014/main" id="{BEC2BCE2-3EA5-A841-A02D-3945348B87C8}"/>
              </a:ext>
            </a:extLst>
          </p:cNvPr>
          <p:cNvCxnSpPr>
            <a:cxnSpLocks/>
          </p:cNvCxnSpPr>
          <p:nvPr/>
        </p:nvCxnSpPr>
        <p:spPr>
          <a:xfrm>
            <a:off x="3284621" y="4810229"/>
            <a:ext cx="1029786" cy="1"/>
          </a:xfrm>
          <a:prstGeom prst="line">
            <a:avLst/>
          </a:prstGeom>
          <a:ln w="76200">
            <a:solidFill>
              <a:srgbClr val="00B0F0"/>
            </a:solidFill>
          </a:ln>
        </p:spPr>
        <p:style>
          <a:lnRef idx="3">
            <a:schemeClr val="accent1"/>
          </a:lnRef>
          <a:fillRef idx="0">
            <a:schemeClr val="accent1"/>
          </a:fillRef>
          <a:effectRef idx="2">
            <a:schemeClr val="accent1"/>
          </a:effectRef>
          <a:fontRef idx="minor">
            <a:schemeClr val="tx1"/>
          </a:fontRef>
        </p:style>
      </p:cxnSp>
      <p:cxnSp>
        <p:nvCxnSpPr>
          <p:cNvPr id="7" name="Straight Connector 6">
            <a:extLst>
              <a:ext uri="{FF2B5EF4-FFF2-40B4-BE49-F238E27FC236}">
                <a16:creationId xmlns:a16="http://schemas.microsoft.com/office/drawing/2014/main" id="{7ADD1496-0A70-2B4C-AD62-B870E26B41E6}"/>
              </a:ext>
            </a:extLst>
          </p:cNvPr>
          <p:cNvCxnSpPr/>
          <p:nvPr/>
        </p:nvCxnSpPr>
        <p:spPr>
          <a:xfrm>
            <a:off x="2034240" y="4345929"/>
            <a:ext cx="1094400" cy="0"/>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F050E25B-9833-6044-97A2-FBC15C3F540E}"/>
              </a:ext>
            </a:extLst>
          </p:cNvPr>
          <p:cNvCxnSpPr>
            <a:cxnSpLocks/>
          </p:cNvCxnSpPr>
          <p:nvPr/>
        </p:nvCxnSpPr>
        <p:spPr>
          <a:xfrm>
            <a:off x="2034240" y="5266114"/>
            <a:ext cx="1250381" cy="0"/>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683C8581-9E65-4944-BC19-B56CD61BBBA2}"/>
              </a:ext>
            </a:extLst>
          </p:cNvPr>
          <p:cNvCxnSpPr>
            <a:cxnSpLocks/>
          </p:cNvCxnSpPr>
          <p:nvPr/>
        </p:nvCxnSpPr>
        <p:spPr>
          <a:xfrm>
            <a:off x="3371360" y="5440514"/>
            <a:ext cx="1174565" cy="0"/>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142D29D-AB2E-F746-9647-BECA186B53BC}"/>
              </a:ext>
            </a:extLst>
          </p:cNvPr>
          <p:cNvCxnSpPr/>
          <p:nvPr/>
        </p:nvCxnSpPr>
        <p:spPr>
          <a:xfrm>
            <a:off x="878305" y="5017168"/>
            <a:ext cx="1155935" cy="0"/>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CD6830A-281E-534D-B70D-CD7C2D2609D4}"/>
              </a:ext>
            </a:extLst>
          </p:cNvPr>
          <p:cNvCxnSpPr/>
          <p:nvPr/>
        </p:nvCxnSpPr>
        <p:spPr>
          <a:xfrm>
            <a:off x="878305" y="6389928"/>
            <a:ext cx="1702751" cy="0"/>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F19496DC-CDA3-C74E-A812-8911804E9088}"/>
              </a:ext>
            </a:extLst>
          </p:cNvPr>
          <p:cNvCxnSpPr/>
          <p:nvPr/>
        </p:nvCxnSpPr>
        <p:spPr>
          <a:xfrm>
            <a:off x="2581056" y="6013195"/>
            <a:ext cx="1506810" cy="0"/>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B5B8D2B8-85EE-9B47-8BF8-7EAEE138F0E3}"/>
              </a:ext>
            </a:extLst>
          </p:cNvPr>
          <p:cNvSpPr txBox="1"/>
          <p:nvPr/>
        </p:nvSpPr>
        <p:spPr>
          <a:xfrm>
            <a:off x="7807124" y="2609751"/>
            <a:ext cx="6099858" cy="923330"/>
          </a:xfrm>
          <a:prstGeom prst="rect">
            <a:avLst/>
          </a:prstGeom>
          <a:noFill/>
        </p:spPr>
        <p:txBody>
          <a:bodyPr wrap="square">
            <a:spAutoFit/>
          </a:bodyPr>
          <a:lstStyle/>
          <a:p>
            <a:pPr marL="0" lvl="0" indent="0" algn="l" rtl="0">
              <a:spcBef>
                <a:spcPts val="0"/>
              </a:spcBef>
              <a:spcAft>
                <a:spcPts val="0"/>
              </a:spcAft>
              <a:buNone/>
            </a:pPr>
            <a:r>
              <a:rPr lang="en-US" dirty="0">
                <a:solidFill>
                  <a:srgbClr val="FF0000"/>
                </a:solidFill>
              </a:rPr>
              <a:t>Sum of unique 0.75</a:t>
            </a:r>
          </a:p>
          <a:p>
            <a:pPr marL="0" lvl="0" indent="0" algn="l" rtl="0">
              <a:spcBef>
                <a:spcPts val="0"/>
              </a:spcBef>
              <a:spcAft>
                <a:spcPts val="0"/>
              </a:spcAft>
              <a:buNone/>
            </a:pPr>
            <a:r>
              <a:rPr lang="en-US" dirty="0">
                <a:solidFill>
                  <a:srgbClr val="FF0000"/>
                </a:solidFill>
              </a:rPr>
              <a:t>=1.25+.5+.5+.5+.6+1.45+.75 + 0.25= 5.8</a:t>
            </a:r>
          </a:p>
          <a:p>
            <a:pPr marL="0" lvl="0" indent="0" algn="l" rtl="0">
              <a:spcBef>
                <a:spcPts val="0"/>
              </a:spcBef>
              <a:spcAft>
                <a:spcPts val="0"/>
              </a:spcAft>
              <a:buNone/>
            </a:pPr>
            <a:r>
              <a:rPr lang="en-US" dirty="0">
                <a:solidFill>
                  <a:srgbClr val="FF0000"/>
                </a:solidFill>
              </a:rPr>
              <a:t>0.75/5.8 =0.13</a:t>
            </a:r>
          </a:p>
        </p:txBody>
      </p:sp>
    </p:spTree>
    <p:extLst>
      <p:ext uri="{BB962C8B-B14F-4D97-AF65-F5344CB8AC3E}">
        <p14:creationId xmlns:p14="http://schemas.microsoft.com/office/powerpoint/2010/main" val="22674662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graphicFrame>
        <p:nvGraphicFramePr>
          <p:cNvPr id="421" name="Google Shape;421;p39"/>
          <p:cNvGraphicFramePr/>
          <p:nvPr/>
        </p:nvGraphicFramePr>
        <p:xfrm>
          <a:off x="6482000" y="4046400"/>
          <a:ext cx="5438733" cy="2783177"/>
        </p:xfrm>
        <a:graphic>
          <a:graphicData uri="http://schemas.openxmlformats.org/drawingml/2006/table">
            <a:tbl>
              <a:tblPr>
                <a:noFill/>
              </a:tblPr>
              <a:tblGrid>
                <a:gridCol w="1818733">
                  <a:extLst>
                    <a:ext uri="{9D8B030D-6E8A-4147-A177-3AD203B41FA5}">
                      <a16:colId xmlns:a16="http://schemas.microsoft.com/office/drawing/2014/main" val="20000"/>
                    </a:ext>
                  </a:extLst>
                </a:gridCol>
                <a:gridCol w="931633">
                  <a:extLst>
                    <a:ext uri="{9D8B030D-6E8A-4147-A177-3AD203B41FA5}">
                      <a16:colId xmlns:a16="http://schemas.microsoft.com/office/drawing/2014/main" val="20001"/>
                    </a:ext>
                  </a:extLst>
                </a:gridCol>
                <a:gridCol w="774467">
                  <a:extLst>
                    <a:ext uri="{9D8B030D-6E8A-4147-A177-3AD203B41FA5}">
                      <a16:colId xmlns:a16="http://schemas.microsoft.com/office/drawing/2014/main" val="20002"/>
                    </a:ext>
                  </a:extLst>
                </a:gridCol>
                <a:gridCol w="889800">
                  <a:extLst>
                    <a:ext uri="{9D8B030D-6E8A-4147-A177-3AD203B41FA5}">
                      <a16:colId xmlns:a16="http://schemas.microsoft.com/office/drawing/2014/main" val="20003"/>
                    </a:ext>
                  </a:extLst>
                </a:gridCol>
                <a:gridCol w="1024100">
                  <a:extLst>
                    <a:ext uri="{9D8B030D-6E8A-4147-A177-3AD203B41FA5}">
                      <a16:colId xmlns:a16="http://schemas.microsoft.com/office/drawing/2014/main" val="20004"/>
                    </a:ext>
                  </a:extLst>
                </a:gridCol>
              </a:tblGrid>
              <a:tr h="447000">
                <a:tc>
                  <a:txBody>
                    <a:bodyPr/>
                    <a:lstStyle/>
                    <a:p>
                      <a:pPr marL="0" lvl="0" indent="0" algn="l" rtl="0">
                        <a:spcBef>
                          <a:spcPts val="0"/>
                        </a:spcBef>
                        <a:spcAft>
                          <a:spcPts val="0"/>
                        </a:spcAft>
                        <a:buNone/>
                      </a:pPr>
                      <a:endParaRPr sz="1300">
                        <a:latin typeface="Courier New"/>
                        <a:ea typeface="Courier New"/>
                        <a:cs typeface="Courier New"/>
                        <a:sym typeface="Courier New"/>
                      </a:endParaRPr>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1300">
                          <a:latin typeface="Courier New"/>
                          <a:ea typeface="Courier New"/>
                          <a:cs typeface="Courier New"/>
                          <a:sym typeface="Courier New"/>
                        </a:rPr>
                        <a:t>4ac2</a:t>
                      </a:r>
                      <a:endParaRPr sz="1300">
                        <a:latin typeface="Courier New"/>
                        <a:ea typeface="Courier New"/>
                        <a:cs typeface="Courier New"/>
                        <a:sym typeface="Courier New"/>
                      </a:endParaRPr>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Clr>
                          <a:schemeClr val="dk1"/>
                        </a:buClr>
                        <a:buSzPts val="1100"/>
                        <a:buFont typeface="Arial"/>
                        <a:buNone/>
                      </a:pPr>
                      <a:r>
                        <a:rPr lang="en" sz="1300">
                          <a:solidFill>
                            <a:schemeClr val="dk1"/>
                          </a:solidFill>
                          <a:latin typeface="Courier New"/>
                          <a:ea typeface="Courier New"/>
                          <a:cs typeface="Courier New"/>
                          <a:sym typeface="Courier New"/>
                        </a:rPr>
                        <a:t>e375</a:t>
                      </a:r>
                      <a:endParaRPr sz="1300">
                        <a:latin typeface="Courier New"/>
                        <a:ea typeface="Courier New"/>
                        <a:cs typeface="Courier New"/>
                        <a:sym typeface="Courier New"/>
                      </a:endParaRPr>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Clr>
                          <a:schemeClr val="dk1"/>
                        </a:buClr>
                        <a:buSzPts val="1100"/>
                        <a:buFont typeface="Arial"/>
                        <a:buNone/>
                      </a:pPr>
                      <a:r>
                        <a:rPr lang="en" sz="1300">
                          <a:solidFill>
                            <a:schemeClr val="dk1"/>
                          </a:solidFill>
                          <a:latin typeface="Courier New"/>
                          <a:ea typeface="Courier New"/>
                          <a:cs typeface="Courier New"/>
                          <a:sym typeface="Courier New"/>
                        </a:rPr>
                        <a:t>4gd8</a:t>
                      </a:r>
                      <a:endParaRPr sz="1300">
                        <a:latin typeface="Courier New"/>
                        <a:ea typeface="Courier New"/>
                        <a:cs typeface="Courier New"/>
                        <a:sym typeface="Courier New"/>
                      </a:endParaRPr>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Clr>
                          <a:schemeClr val="dk1"/>
                        </a:buClr>
                        <a:buSzPts val="1100"/>
                        <a:buFont typeface="Arial"/>
                        <a:buNone/>
                      </a:pPr>
                      <a:r>
                        <a:rPr lang="en" sz="1300">
                          <a:solidFill>
                            <a:schemeClr val="dk1"/>
                          </a:solidFill>
                          <a:latin typeface="Courier New"/>
                          <a:ea typeface="Courier New"/>
                          <a:cs typeface="Courier New"/>
                          <a:sym typeface="Courier New"/>
                        </a:rPr>
                        <a:t>9872</a:t>
                      </a:r>
                      <a:endParaRPr sz="1300">
                        <a:latin typeface="Courier New"/>
                        <a:ea typeface="Courier New"/>
                        <a:cs typeface="Courier New"/>
                        <a:sym typeface="Courier New"/>
                      </a:endParaRPr>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0"/>
                  </a:ext>
                </a:extLst>
              </a:tr>
              <a:tr h="568457">
                <a:tc>
                  <a:txBody>
                    <a:bodyPr/>
                    <a:lstStyle/>
                    <a:p>
                      <a:pPr marL="0" lvl="0" indent="0" algn="l" rtl="0">
                        <a:spcBef>
                          <a:spcPts val="0"/>
                        </a:spcBef>
                        <a:spcAft>
                          <a:spcPts val="0"/>
                        </a:spcAft>
                        <a:buNone/>
                      </a:pPr>
                      <a:r>
                        <a:rPr lang="en" sz="1300" dirty="0">
                          <a:latin typeface="Courier New"/>
                          <a:ea typeface="Courier New"/>
                          <a:cs typeface="Courier New"/>
                          <a:sym typeface="Courier New"/>
                        </a:rPr>
                        <a:t>4ac2</a:t>
                      </a:r>
                      <a:endParaRPr sz="1300" dirty="0">
                        <a:latin typeface="Courier New"/>
                        <a:ea typeface="Courier New"/>
                        <a:cs typeface="Courier New"/>
                        <a:sym typeface="Courier New"/>
                      </a:endParaRPr>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2000" dirty="0">
                          <a:latin typeface="+mj-lt"/>
                        </a:rPr>
                        <a:t>0.0</a:t>
                      </a:r>
                      <a:endParaRPr sz="2000" dirty="0">
                        <a:latin typeface="+mj-lt"/>
                      </a:endParaRPr>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2000" dirty="0">
                          <a:latin typeface="+mj-lt"/>
                        </a:rPr>
                        <a:t>0.13</a:t>
                      </a:r>
                      <a:endParaRPr sz="2000" dirty="0">
                        <a:latin typeface="+mj-lt"/>
                      </a:endParaRPr>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2000">
                          <a:latin typeface="+mj-lt"/>
                        </a:rPr>
                        <a:t>0.13</a:t>
                      </a:r>
                      <a:endParaRPr sz="2000">
                        <a:latin typeface="+mj-lt"/>
                      </a:endParaRPr>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2000">
                          <a:latin typeface="+mj-lt"/>
                        </a:rPr>
                        <a:t>0.14</a:t>
                      </a:r>
                      <a:endParaRPr sz="2000">
                        <a:latin typeface="+mj-lt"/>
                      </a:endParaRPr>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1"/>
                  </a:ext>
                </a:extLst>
              </a:tr>
              <a:tr h="609560">
                <a:tc>
                  <a:txBody>
                    <a:bodyPr/>
                    <a:lstStyle/>
                    <a:p>
                      <a:pPr marL="0" lvl="0" indent="0" algn="l" rtl="0">
                        <a:spcBef>
                          <a:spcPts val="0"/>
                        </a:spcBef>
                        <a:spcAft>
                          <a:spcPts val="0"/>
                        </a:spcAft>
                        <a:buNone/>
                      </a:pPr>
                      <a:r>
                        <a:rPr lang="en" sz="1300">
                          <a:latin typeface="Courier New"/>
                          <a:ea typeface="Courier New"/>
                          <a:cs typeface="Courier New"/>
                          <a:sym typeface="Courier New"/>
                        </a:rPr>
                        <a:t>e375</a:t>
                      </a:r>
                      <a:endParaRPr sz="1300">
                        <a:latin typeface="Courier New"/>
                        <a:ea typeface="Courier New"/>
                        <a:cs typeface="Courier New"/>
                        <a:sym typeface="Courier New"/>
                      </a:endParaRPr>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2000">
                          <a:latin typeface="+mj-lt"/>
                        </a:rPr>
                        <a:t>0.13</a:t>
                      </a:r>
                      <a:endParaRPr sz="2000">
                        <a:latin typeface="+mj-lt"/>
                      </a:endParaRPr>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2000" dirty="0">
                          <a:latin typeface="+mj-lt"/>
                        </a:rPr>
                        <a:t>0.0</a:t>
                      </a:r>
                      <a:endParaRPr sz="2000" dirty="0">
                        <a:latin typeface="+mj-lt"/>
                      </a:endParaRPr>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2000" dirty="0">
                          <a:latin typeface="+mj-lt"/>
                        </a:rPr>
                        <a:t>0.0</a:t>
                      </a:r>
                      <a:endParaRPr sz="2000" dirty="0">
                        <a:latin typeface="+mj-lt"/>
                      </a:endParaRPr>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2000">
                          <a:latin typeface="+mj-lt"/>
                        </a:rPr>
                        <a:t>0.18</a:t>
                      </a:r>
                      <a:endParaRPr sz="2000">
                        <a:latin typeface="+mj-lt"/>
                      </a:endParaRPr>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2"/>
                  </a:ext>
                </a:extLst>
              </a:tr>
              <a:tr h="609560">
                <a:tc>
                  <a:txBody>
                    <a:bodyPr/>
                    <a:lstStyle/>
                    <a:p>
                      <a:pPr marL="0" lvl="0" indent="0" algn="l" rtl="0">
                        <a:spcBef>
                          <a:spcPts val="0"/>
                        </a:spcBef>
                        <a:spcAft>
                          <a:spcPts val="0"/>
                        </a:spcAft>
                        <a:buNone/>
                      </a:pPr>
                      <a:r>
                        <a:rPr lang="en" sz="1300">
                          <a:latin typeface="Courier New"/>
                          <a:ea typeface="Courier New"/>
                          <a:cs typeface="Courier New"/>
                          <a:sym typeface="Courier New"/>
                        </a:rPr>
                        <a:t>4gd8</a:t>
                      </a:r>
                      <a:endParaRPr sz="1300">
                        <a:latin typeface="Courier New"/>
                        <a:ea typeface="Courier New"/>
                        <a:cs typeface="Courier New"/>
                        <a:sym typeface="Courier New"/>
                      </a:endParaRPr>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2000">
                          <a:latin typeface="+mj-lt"/>
                        </a:rPr>
                        <a:t>0.13</a:t>
                      </a:r>
                      <a:endParaRPr sz="2000">
                        <a:latin typeface="+mj-lt"/>
                      </a:endParaRPr>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2000">
                          <a:latin typeface="+mj-lt"/>
                        </a:rPr>
                        <a:t>0.0</a:t>
                      </a:r>
                      <a:endParaRPr sz="2000">
                        <a:latin typeface="+mj-lt"/>
                      </a:endParaRPr>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2000" dirty="0">
                          <a:latin typeface="+mj-lt"/>
                        </a:rPr>
                        <a:t>0.0</a:t>
                      </a:r>
                      <a:endParaRPr sz="2000" dirty="0">
                        <a:latin typeface="+mj-lt"/>
                      </a:endParaRPr>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2000">
                          <a:latin typeface="+mj-lt"/>
                        </a:rPr>
                        <a:t>0.18</a:t>
                      </a:r>
                      <a:endParaRPr sz="2000">
                        <a:latin typeface="+mj-lt"/>
                      </a:endParaRPr>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528037">
                <a:tc>
                  <a:txBody>
                    <a:bodyPr/>
                    <a:lstStyle/>
                    <a:p>
                      <a:pPr marL="0" lvl="0" indent="0" algn="l" rtl="0">
                        <a:spcBef>
                          <a:spcPts val="0"/>
                        </a:spcBef>
                        <a:spcAft>
                          <a:spcPts val="0"/>
                        </a:spcAft>
                        <a:buNone/>
                      </a:pPr>
                      <a:r>
                        <a:rPr lang="en" sz="1300">
                          <a:latin typeface="Courier New"/>
                          <a:ea typeface="Courier New"/>
                          <a:cs typeface="Courier New"/>
                          <a:sym typeface="Courier New"/>
                        </a:rPr>
                        <a:t>9872</a:t>
                      </a:r>
                      <a:endParaRPr sz="1300">
                        <a:latin typeface="Courier New"/>
                        <a:ea typeface="Courier New"/>
                        <a:cs typeface="Courier New"/>
                        <a:sym typeface="Courier New"/>
                      </a:endParaRPr>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2000">
                          <a:latin typeface="+mj-lt"/>
                        </a:rPr>
                        <a:t>0.14</a:t>
                      </a:r>
                      <a:endParaRPr sz="2000">
                        <a:latin typeface="+mj-lt"/>
                      </a:endParaRPr>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2000">
                          <a:latin typeface="+mj-lt"/>
                        </a:rPr>
                        <a:t>0.18</a:t>
                      </a:r>
                      <a:endParaRPr sz="2000">
                        <a:latin typeface="+mj-lt"/>
                      </a:endParaRPr>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2000" dirty="0">
                          <a:latin typeface="+mj-lt"/>
                        </a:rPr>
                        <a:t>0.18</a:t>
                      </a:r>
                      <a:endParaRPr sz="2000" dirty="0">
                        <a:latin typeface="+mj-lt"/>
                      </a:endParaRPr>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2000" dirty="0">
                          <a:latin typeface="+mj-lt"/>
                        </a:rPr>
                        <a:t>0.0</a:t>
                      </a:r>
                      <a:endParaRPr sz="2000" dirty="0">
                        <a:latin typeface="+mj-lt"/>
                      </a:endParaRPr>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4"/>
                  </a:ext>
                </a:extLst>
              </a:tr>
            </a:tbl>
          </a:graphicData>
        </a:graphic>
      </p:graphicFrame>
      <p:sp>
        <p:nvSpPr>
          <p:cNvPr id="422" name="Google Shape;422;p39"/>
          <p:cNvSpPr/>
          <p:nvPr/>
        </p:nvSpPr>
        <p:spPr>
          <a:xfrm>
            <a:off x="6488371" y="3728000"/>
            <a:ext cx="3121600" cy="318400"/>
          </a:xfrm>
          <a:prstGeom prst="rect">
            <a:avLst/>
          </a:prstGeom>
          <a:solidFill>
            <a:schemeClr val="lt2"/>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r>
              <a:rPr lang="en" sz="1333">
                <a:latin typeface="Courier New"/>
                <a:ea typeface="Courier New"/>
                <a:cs typeface="Courier New"/>
                <a:sym typeface="Courier New"/>
              </a:rPr>
              <a:t>DistanceMatrix</a:t>
            </a:r>
            <a:endParaRPr sz="1333">
              <a:latin typeface="Courier New"/>
              <a:ea typeface="Courier New"/>
              <a:cs typeface="Courier New"/>
              <a:sym typeface="Courier New"/>
            </a:endParaRPr>
          </a:p>
        </p:txBody>
      </p:sp>
      <p:grpSp>
        <p:nvGrpSpPr>
          <p:cNvPr id="423" name="Google Shape;423;p39"/>
          <p:cNvGrpSpPr/>
          <p:nvPr/>
        </p:nvGrpSpPr>
        <p:grpSpPr>
          <a:xfrm>
            <a:off x="6921634" y="2535467"/>
            <a:ext cx="596900" cy="698800"/>
            <a:chOff x="5572225" y="1901600"/>
            <a:chExt cx="447675" cy="524100"/>
          </a:xfrm>
        </p:grpSpPr>
        <p:cxnSp>
          <p:nvCxnSpPr>
            <p:cNvPr id="424" name="Google Shape;424;p39"/>
            <p:cNvCxnSpPr/>
            <p:nvPr/>
          </p:nvCxnSpPr>
          <p:spPr>
            <a:xfrm>
              <a:off x="6019900" y="1901600"/>
              <a:ext cx="0" cy="524100"/>
            </a:xfrm>
            <a:prstGeom prst="straightConnector1">
              <a:avLst/>
            </a:prstGeom>
            <a:noFill/>
            <a:ln w="19050" cap="flat" cmpd="sng">
              <a:solidFill>
                <a:schemeClr val="dk2"/>
              </a:solidFill>
              <a:prstDash val="solid"/>
              <a:round/>
              <a:headEnd type="none" w="med" len="med"/>
              <a:tailEnd type="triangle" w="med" len="med"/>
            </a:ln>
          </p:spPr>
        </p:cxnSp>
        <p:cxnSp>
          <p:nvCxnSpPr>
            <p:cNvPr id="425" name="Google Shape;425;p39"/>
            <p:cNvCxnSpPr/>
            <p:nvPr/>
          </p:nvCxnSpPr>
          <p:spPr>
            <a:xfrm>
              <a:off x="5572225" y="1901600"/>
              <a:ext cx="447600" cy="0"/>
            </a:xfrm>
            <a:prstGeom prst="straightConnector1">
              <a:avLst/>
            </a:prstGeom>
            <a:noFill/>
            <a:ln w="19050" cap="flat" cmpd="sng">
              <a:solidFill>
                <a:schemeClr val="dk2"/>
              </a:solidFill>
              <a:prstDash val="solid"/>
              <a:round/>
              <a:headEnd type="none" w="med" len="med"/>
              <a:tailEnd type="none" w="med" len="med"/>
            </a:ln>
          </p:spPr>
        </p:cxnSp>
      </p:grpSp>
      <p:pic>
        <p:nvPicPr>
          <p:cNvPr id="426" name="Google Shape;426;p39"/>
          <p:cNvPicPr preferRelativeResize="0"/>
          <p:nvPr/>
        </p:nvPicPr>
        <p:blipFill>
          <a:blip r:embed="rId3">
            <a:alphaModFix/>
          </a:blip>
          <a:stretch>
            <a:fillRect/>
          </a:stretch>
        </p:blipFill>
        <p:spPr>
          <a:xfrm>
            <a:off x="7272767" y="1458816"/>
            <a:ext cx="4589167" cy="934067"/>
          </a:xfrm>
          <a:prstGeom prst="rect">
            <a:avLst/>
          </a:prstGeom>
          <a:noFill/>
          <a:ln>
            <a:noFill/>
          </a:ln>
        </p:spPr>
      </p:pic>
      <p:cxnSp>
        <p:nvCxnSpPr>
          <p:cNvPr id="427" name="Google Shape;427;p39"/>
          <p:cNvCxnSpPr/>
          <p:nvPr/>
        </p:nvCxnSpPr>
        <p:spPr>
          <a:xfrm rot="10800000" flipH="1">
            <a:off x="5965097" y="5541833"/>
            <a:ext cx="470400" cy="6400"/>
          </a:xfrm>
          <a:prstGeom prst="straightConnector1">
            <a:avLst/>
          </a:prstGeom>
          <a:noFill/>
          <a:ln w="19050" cap="flat" cmpd="sng">
            <a:solidFill>
              <a:schemeClr val="dk2"/>
            </a:solidFill>
            <a:prstDash val="solid"/>
            <a:round/>
            <a:headEnd type="none" w="med" len="med"/>
            <a:tailEnd type="triangle" w="med" len="med"/>
          </a:ln>
        </p:spPr>
      </p:cxnSp>
      <p:graphicFrame>
        <p:nvGraphicFramePr>
          <p:cNvPr id="428" name="Google Shape;428;p39"/>
          <p:cNvGraphicFramePr/>
          <p:nvPr/>
        </p:nvGraphicFramePr>
        <p:xfrm>
          <a:off x="261134" y="1154200"/>
          <a:ext cx="6354100" cy="2397560"/>
        </p:xfrm>
        <a:graphic>
          <a:graphicData uri="http://schemas.openxmlformats.org/drawingml/2006/table">
            <a:tbl>
              <a:tblPr>
                <a:noFill/>
              </a:tblPr>
              <a:tblGrid>
                <a:gridCol w="1818733">
                  <a:extLst>
                    <a:ext uri="{9D8B030D-6E8A-4147-A177-3AD203B41FA5}">
                      <a16:colId xmlns:a16="http://schemas.microsoft.com/office/drawing/2014/main" val="20000"/>
                    </a:ext>
                  </a:extLst>
                </a:gridCol>
                <a:gridCol w="931633">
                  <a:extLst>
                    <a:ext uri="{9D8B030D-6E8A-4147-A177-3AD203B41FA5}">
                      <a16:colId xmlns:a16="http://schemas.microsoft.com/office/drawing/2014/main" val="20001"/>
                    </a:ext>
                  </a:extLst>
                </a:gridCol>
                <a:gridCol w="901467">
                  <a:extLst>
                    <a:ext uri="{9D8B030D-6E8A-4147-A177-3AD203B41FA5}">
                      <a16:colId xmlns:a16="http://schemas.microsoft.com/office/drawing/2014/main" val="20002"/>
                    </a:ext>
                  </a:extLst>
                </a:gridCol>
                <a:gridCol w="899467">
                  <a:extLst>
                    <a:ext uri="{9D8B030D-6E8A-4147-A177-3AD203B41FA5}">
                      <a16:colId xmlns:a16="http://schemas.microsoft.com/office/drawing/2014/main" val="20003"/>
                    </a:ext>
                  </a:extLst>
                </a:gridCol>
                <a:gridCol w="906833">
                  <a:extLst>
                    <a:ext uri="{9D8B030D-6E8A-4147-A177-3AD203B41FA5}">
                      <a16:colId xmlns:a16="http://schemas.microsoft.com/office/drawing/2014/main" val="20004"/>
                    </a:ext>
                  </a:extLst>
                </a:gridCol>
                <a:gridCol w="895967">
                  <a:extLst>
                    <a:ext uri="{9D8B030D-6E8A-4147-A177-3AD203B41FA5}">
                      <a16:colId xmlns:a16="http://schemas.microsoft.com/office/drawing/2014/main" val="20005"/>
                    </a:ext>
                  </a:extLst>
                </a:gridCol>
              </a:tblGrid>
              <a:tr h="447000">
                <a:tc>
                  <a:txBody>
                    <a:bodyPr/>
                    <a:lstStyle/>
                    <a:p>
                      <a:pPr marL="0" lvl="0" indent="0" algn="l" rtl="0">
                        <a:spcBef>
                          <a:spcPts val="0"/>
                        </a:spcBef>
                        <a:spcAft>
                          <a:spcPts val="0"/>
                        </a:spcAft>
                        <a:buNone/>
                      </a:pPr>
                      <a:endParaRPr sz="1300">
                        <a:latin typeface="Courier New"/>
                        <a:ea typeface="Courier New"/>
                        <a:cs typeface="Courier New"/>
                        <a:sym typeface="Courier New"/>
                      </a:endParaRPr>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1050" dirty="0">
                          <a:latin typeface="Courier New"/>
                          <a:ea typeface="Courier New"/>
                          <a:cs typeface="Courier New"/>
                          <a:sym typeface="Courier New"/>
                        </a:rPr>
                        <a:t>feature1</a:t>
                      </a:r>
                      <a:endParaRPr sz="1050" dirty="0">
                        <a:latin typeface="Courier New"/>
                        <a:ea typeface="Courier New"/>
                        <a:cs typeface="Courier New"/>
                        <a:sym typeface="Courier New"/>
                      </a:endParaRPr>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 sz="1050" dirty="0">
                          <a:solidFill>
                            <a:schemeClr val="dk1"/>
                          </a:solidFill>
                          <a:latin typeface="Courier New"/>
                          <a:ea typeface="Courier New"/>
                          <a:cs typeface="Courier New"/>
                          <a:sym typeface="Courier New"/>
                        </a:rPr>
                        <a:t>feature2</a:t>
                      </a:r>
                      <a:endParaRPr sz="1050" dirty="0">
                        <a:latin typeface="Courier New"/>
                        <a:ea typeface="Courier New"/>
                        <a:cs typeface="Courier New"/>
                        <a:sym typeface="Courier New"/>
                      </a:endParaRPr>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 sz="1050" dirty="0">
                          <a:solidFill>
                            <a:schemeClr val="dk1"/>
                          </a:solidFill>
                          <a:latin typeface="Courier New"/>
                          <a:ea typeface="Courier New"/>
                          <a:cs typeface="Courier New"/>
                          <a:sym typeface="Courier New"/>
                        </a:rPr>
                        <a:t>feature3</a:t>
                      </a:r>
                      <a:endParaRPr sz="1050" dirty="0">
                        <a:latin typeface="Courier New"/>
                        <a:ea typeface="Courier New"/>
                        <a:cs typeface="Courier New"/>
                        <a:sym typeface="Courier New"/>
                      </a:endParaRPr>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 sz="1050" dirty="0">
                          <a:solidFill>
                            <a:schemeClr val="dk1"/>
                          </a:solidFill>
                          <a:latin typeface="Courier New"/>
                          <a:ea typeface="Courier New"/>
                          <a:cs typeface="Courier New"/>
                          <a:sym typeface="Courier New"/>
                        </a:rPr>
                        <a:t>feature4</a:t>
                      </a:r>
                      <a:endParaRPr sz="1050" dirty="0">
                        <a:latin typeface="Courier New"/>
                        <a:ea typeface="Courier New"/>
                        <a:cs typeface="Courier New"/>
                        <a:sym typeface="Courier New"/>
                      </a:endParaRPr>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 sz="1050" dirty="0">
                          <a:solidFill>
                            <a:schemeClr val="dk1"/>
                          </a:solidFill>
                          <a:latin typeface="Courier New"/>
                          <a:ea typeface="Courier New"/>
                          <a:cs typeface="Courier New"/>
                          <a:sym typeface="Courier New"/>
                        </a:rPr>
                        <a:t>feature5</a:t>
                      </a:r>
                      <a:endParaRPr sz="1050" dirty="0">
                        <a:latin typeface="Courier New"/>
                        <a:ea typeface="Courier New"/>
                        <a:cs typeface="Courier New"/>
                        <a:sym typeface="Courier New"/>
                      </a:endParaRPr>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487640">
                <a:tc>
                  <a:txBody>
                    <a:bodyPr/>
                    <a:lstStyle/>
                    <a:p>
                      <a:pPr marL="0" lvl="0" indent="0" algn="l" rtl="0">
                        <a:spcBef>
                          <a:spcPts val="0"/>
                        </a:spcBef>
                        <a:spcAft>
                          <a:spcPts val="0"/>
                        </a:spcAft>
                        <a:buNone/>
                      </a:pPr>
                      <a:r>
                        <a:rPr lang="en" sz="1300">
                          <a:latin typeface="Courier New"/>
                          <a:ea typeface="Courier New"/>
                          <a:cs typeface="Courier New"/>
                          <a:sym typeface="Courier New"/>
                        </a:rPr>
                        <a:t>4ac2</a:t>
                      </a:r>
                      <a:endParaRPr sz="1300">
                        <a:latin typeface="Courier New"/>
                        <a:ea typeface="Courier New"/>
                        <a:cs typeface="Courier New"/>
                        <a:sym typeface="Courier New"/>
                      </a:endParaRPr>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CE5CD"/>
                    </a:solidFill>
                  </a:tcPr>
                </a:tc>
                <a:tc>
                  <a:txBody>
                    <a:bodyPr/>
                    <a:lstStyle/>
                    <a:p>
                      <a:pPr marL="0" lvl="0" indent="0" algn="l" rtl="0">
                        <a:spcBef>
                          <a:spcPts val="0"/>
                        </a:spcBef>
                        <a:spcAft>
                          <a:spcPts val="0"/>
                        </a:spcAft>
                        <a:buNone/>
                      </a:pPr>
                      <a:r>
                        <a:rPr lang="en" sz="1600"/>
                        <a:t>42</a:t>
                      </a:r>
                      <a:endParaRPr sz="1600"/>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CE5CD"/>
                    </a:solidFill>
                  </a:tcPr>
                </a:tc>
                <a:tc>
                  <a:txBody>
                    <a:bodyPr/>
                    <a:lstStyle/>
                    <a:p>
                      <a:pPr marL="0" lvl="0" indent="0" algn="l" rtl="0">
                        <a:spcBef>
                          <a:spcPts val="0"/>
                        </a:spcBef>
                        <a:spcAft>
                          <a:spcPts val="0"/>
                        </a:spcAft>
                        <a:buNone/>
                      </a:pPr>
                      <a:r>
                        <a:rPr lang="en" sz="1600"/>
                        <a:t>0</a:t>
                      </a:r>
                      <a:endParaRPr sz="1600"/>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CE5CD"/>
                    </a:solidFill>
                  </a:tcPr>
                </a:tc>
                <a:tc>
                  <a:txBody>
                    <a:bodyPr/>
                    <a:lstStyle/>
                    <a:p>
                      <a:pPr marL="0" lvl="0" indent="0" algn="l" rtl="0">
                        <a:spcBef>
                          <a:spcPts val="0"/>
                        </a:spcBef>
                        <a:spcAft>
                          <a:spcPts val="0"/>
                        </a:spcAft>
                        <a:buNone/>
                      </a:pPr>
                      <a:r>
                        <a:rPr lang="en" sz="1600"/>
                        <a:t>37</a:t>
                      </a:r>
                      <a:endParaRPr sz="1600"/>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CE5CD"/>
                    </a:solidFill>
                  </a:tcPr>
                </a:tc>
                <a:tc>
                  <a:txBody>
                    <a:bodyPr/>
                    <a:lstStyle/>
                    <a:p>
                      <a:pPr marL="0" lvl="0" indent="0" algn="l" rtl="0">
                        <a:spcBef>
                          <a:spcPts val="0"/>
                        </a:spcBef>
                        <a:spcAft>
                          <a:spcPts val="0"/>
                        </a:spcAft>
                        <a:buNone/>
                      </a:pPr>
                      <a:r>
                        <a:rPr lang="en" sz="1600"/>
                        <a:t>99</a:t>
                      </a:r>
                      <a:endParaRPr sz="1600"/>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CE5CD"/>
                    </a:solidFill>
                  </a:tcPr>
                </a:tc>
                <a:tc>
                  <a:txBody>
                    <a:bodyPr/>
                    <a:lstStyle/>
                    <a:p>
                      <a:pPr marL="0" lvl="0" indent="0" algn="l" rtl="0">
                        <a:spcBef>
                          <a:spcPts val="0"/>
                        </a:spcBef>
                        <a:spcAft>
                          <a:spcPts val="0"/>
                        </a:spcAft>
                        <a:buNone/>
                      </a:pPr>
                      <a:r>
                        <a:rPr lang="en" sz="1600"/>
                        <a:t>1</a:t>
                      </a:r>
                      <a:endParaRPr sz="1600"/>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CE5CD"/>
                    </a:solidFill>
                  </a:tcPr>
                </a:tc>
                <a:extLst>
                  <a:ext uri="{0D108BD9-81ED-4DB2-BD59-A6C34878D82A}">
                    <a16:rowId xmlns:a16="http://schemas.microsoft.com/office/drawing/2014/main" val="10001"/>
                  </a:ext>
                </a:extLst>
              </a:tr>
              <a:tr h="487640">
                <a:tc>
                  <a:txBody>
                    <a:bodyPr/>
                    <a:lstStyle/>
                    <a:p>
                      <a:pPr marL="0" lvl="0" indent="0" algn="l" rtl="0">
                        <a:spcBef>
                          <a:spcPts val="0"/>
                        </a:spcBef>
                        <a:spcAft>
                          <a:spcPts val="0"/>
                        </a:spcAft>
                        <a:buNone/>
                      </a:pPr>
                      <a:r>
                        <a:rPr lang="en" sz="1300">
                          <a:latin typeface="Courier New"/>
                          <a:ea typeface="Courier New"/>
                          <a:cs typeface="Courier New"/>
                          <a:sym typeface="Courier New"/>
                        </a:rPr>
                        <a:t>e375</a:t>
                      </a:r>
                      <a:endParaRPr sz="1300">
                        <a:latin typeface="Courier New"/>
                        <a:ea typeface="Courier New"/>
                        <a:cs typeface="Courier New"/>
                        <a:sym typeface="Courier New"/>
                      </a:endParaRPr>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9DAF8"/>
                    </a:solidFill>
                  </a:tcPr>
                </a:tc>
                <a:tc>
                  <a:txBody>
                    <a:bodyPr/>
                    <a:lstStyle/>
                    <a:p>
                      <a:pPr marL="0" lvl="0" indent="0" algn="l" rtl="0">
                        <a:spcBef>
                          <a:spcPts val="0"/>
                        </a:spcBef>
                        <a:spcAft>
                          <a:spcPts val="0"/>
                        </a:spcAft>
                        <a:buNone/>
                      </a:pPr>
                      <a:r>
                        <a:rPr lang="en" sz="1600"/>
                        <a:t>12</a:t>
                      </a:r>
                      <a:endParaRPr sz="1600"/>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9DAF8"/>
                    </a:solidFill>
                  </a:tcPr>
                </a:tc>
                <a:tc>
                  <a:txBody>
                    <a:bodyPr/>
                    <a:lstStyle/>
                    <a:p>
                      <a:pPr marL="0" lvl="0" indent="0" algn="l" rtl="0">
                        <a:spcBef>
                          <a:spcPts val="0"/>
                        </a:spcBef>
                        <a:spcAft>
                          <a:spcPts val="0"/>
                        </a:spcAft>
                        <a:buNone/>
                      </a:pPr>
                      <a:r>
                        <a:rPr lang="en" sz="1600"/>
                        <a:t>1</a:t>
                      </a:r>
                      <a:endParaRPr sz="1600"/>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9DAF8"/>
                    </a:solidFill>
                  </a:tcPr>
                </a:tc>
                <a:tc>
                  <a:txBody>
                    <a:bodyPr/>
                    <a:lstStyle/>
                    <a:p>
                      <a:pPr marL="0" lvl="0" indent="0" algn="l" rtl="0">
                        <a:spcBef>
                          <a:spcPts val="0"/>
                        </a:spcBef>
                        <a:spcAft>
                          <a:spcPts val="0"/>
                        </a:spcAft>
                        <a:buNone/>
                      </a:pPr>
                      <a:r>
                        <a:rPr lang="en" sz="1600"/>
                        <a:t>22</a:t>
                      </a:r>
                      <a:endParaRPr sz="1600"/>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9DAF8"/>
                    </a:solidFill>
                  </a:tcPr>
                </a:tc>
                <a:tc>
                  <a:txBody>
                    <a:bodyPr/>
                    <a:lstStyle/>
                    <a:p>
                      <a:pPr marL="0" lvl="0" indent="0" algn="l" rtl="0">
                        <a:spcBef>
                          <a:spcPts val="0"/>
                        </a:spcBef>
                        <a:spcAft>
                          <a:spcPts val="0"/>
                        </a:spcAft>
                        <a:buNone/>
                      </a:pPr>
                      <a:r>
                        <a:rPr lang="en" sz="1600"/>
                        <a:t>88</a:t>
                      </a:r>
                      <a:endParaRPr sz="1600"/>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9DAF8"/>
                    </a:solidFill>
                  </a:tcPr>
                </a:tc>
                <a:tc>
                  <a:txBody>
                    <a:bodyPr/>
                    <a:lstStyle/>
                    <a:p>
                      <a:pPr marL="0" lvl="0" indent="0" algn="l" rtl="0">
                        <a:spcBef>
                          <a:spcPts val="0"/>
                        </a:spcBef>
                        <a:spcAft>
                          <a:spcPts val="0"/>
                        </a:spcAft>
                        <a:buNone/>
                      </a:pPr>
                      <a:r>
                        <a:rPr lang="en" sz="1600"/>
                        <a:t>0</a:t>
                      </a:r>
                      <a:endParaRPr sz="1600"/>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9DAF8"/>
                    </a:solidFill>
                  </a:tcPr>
                </a:tc>
                <a:extLst>
                  <a:ext uri="{0D108BD9-81ED-4DB2-BD59-A6C34878D82A}">
                    <a16:rowId xmlns:a16="http://schemas.microsoft.com/office/drawing/2014/main" val="10002"/>
                  </a:ext>
                </a:extLst>
              </a:tr>
              <a:tr h="487640">
                <a:tc>
                  <a:txBody>
                    <a:bodyPr/>
                    <a:lstStyle/>
                    <a:p>
                      <a:pPr marL="0" lvl="0" indent="0" algn="l" rtl="0">
                        <a:spcBef>
                          <a:spcPts val="0"/>
                        </a:spcBef>
                        <a:spcAft>
                          <a:spcPts val="0"/>
                        </a:spcAft>
                        <a:buNone/>
                      </a:pPr>
                      <a:r>
                        <a:rPr lang="en" sz="1300">
                          <a:latin typeface="Courier New"/>
                          <a:ea typeface="Courier New"/>
                          <a:cs typeface="Courier New"/>
                          <a:sym typeface="Courier New"/>
                        </a:rPr>
                        <a:t>4gd8</a:t>
                      </a:r>
                      <a:endParaRPr sz="1300">
                        <a:latin typeface="Courier New"/>
                        <a:ea typeface="Courier New"/>
                        <a:cs typeface="Courier New"/>
                        <a:sym typeface="Courier New"/>
                      </a:endParaRPr>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6B8AF"/>
                    </a:solidFill>
                  </a:tcPr>
                </a:tc>
                <a:tc>
                  <a:txBody>
                    <a:bodyPr/>
                    <a:lstStyle/>
                    <a:p>
                      <a:pPr marL="0" lvl="0" indent="0" algn="l" rtl="0">
                        <a:spcBef>
                          <a:spcPts val="0"/>
                        </a:spcBef>
                        <a:spcAft>
                          <a:spcPts val="0"/>
                        </a:spcAft>
                        <a:buNone/>
                      </a:pPr>
                      <a:r>
                        <a:rPr lang="en" sz="1600"/>
                        <a:t>25</a:t>
                      </a:r>
                      <a:endParaRPr sz="1600"/>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6B8AF"/>
                    </a:solidFill>
                  </a:tcPr>
                </a:tc>
                <a:tc>
                  <a:txBody>
                    <a:bodyPr/>
                    <a:lstStyle/>
                    <a:p>
                      <a:pPr marL="0" lvl="0" indent="0" algn="l" rtl="0">
                        <a:spcBef>
                          <a:spcPts val="0"/>
                        </a:spcBef>
                        <a:spcAft>
                          <a:spcPts val="0"/>
                        </a:spcAft>
                        <a:buNone/>
                      </a:pPr>
                      <a:r>
                        <a:rPr lang="en" sz="1600"/>
                        <a:t>3</a:t>
                      </a:r>
                      <a:endParaRPr sz="1600"/>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6B8AF"/>
                    </a:solidFill>
                  </a:tcPr>
                </a:tc>
                <a:tc>
                  <a:txBody>
                    <a:bodyPr/>
                    <a:lstStyle/>
                    <a:p>
                      <a:pPr marL="0" lvl="0" indent="0" algn="l" rtl="0">
                        <a:spcBef>
                          <a:spcPts val="0"/>
                        </a:spcBef>
                        <a:spcAft>
                          <a:spcPts val="0"/>
                        </a:spcAft>
                        <a:buNone/>
                      </a:pPr>
                      <a:r>
                        <a:rPr lang="en" sz="1600"/>
                        <a:t>23</a:t>
                      </a:r>
                      <a:endParaRPr sz="1600"/>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6B8AF"/>
                    </a:solidFill>
                  </a:tcPr>
                </a:tc>
                <a:tc>
                  <a:txBody>
                    <a:bodyPr/>
                    <a:lstStyle/>
                    <a:p>
                      <a:pPr marL="0" lvl="0" indent="0" algn="l" rtl="0">
                        <a:spcBef>
                          <a:spcPts val="0"/>
                        </a:spcBef>
                        <a:spcAft>
                          <a:spcPts val="0"/>
                        </a:spcAft>
                        <a:buNone/>
                      </a:pPr>
                      <a:r>
                        <a:rPr lang="en" sz="1600"/>
                        <a:t>86</a:t>
                      </a:r>
                      <a:endParaRPr sz="1600"/>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6B8AF"/>
                    </a:solidFill>
                  </a:tcPr>
                </a:tc>
                <a:tc>
                  <a:txBody>
                    <a:bodyPr/>
                    <a:lstStyle/>
                    <a:p>
                      <a:pPr marL="0" lvl="0" indent="0" algn="l" rtl="0">
                        <a:spcBef>
                          <a:spcPts val="0"/>
                        </a:spcBef>
                        <a:spcAft>
                          <a:spcPts val="0"/>
                        </a:spcAft>
                        <a:buNone/>
                      </a:pPr>
                      <a:r>
                        <a:rPr lang="en" sz="1600"/>
                        <a:t>0</a:t>
                      </a:r>
                      <a:endParaRPr sz="1600"/>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6B8AF"/>
                    </a:solidFill>
                  </a:tcPr>
                </a:tc>
                <a:extLst>
                  <a:ext uri="{0D108BD9-81ED-4DB2-BD59-A6C34878D82A}">
                    <a16:rowId xmlns:a16="http://schemas.microsoft.com/office/drawing/2014/main" val="10003"/>
                  </a:ext>
                </a:extLst>
              </a:tr>
              <a:tr h="487640">
                <a:tc>
                  <a:txBody>
                    <a:bodyPr/>
                    <a:lstStyle/>
                    <a:p>
                      <a:pPr marL="0" lvl="0" indent="0" algn="l" rtl="0">
                        <a:spcBef>
                          <a:spcPts val="0"/>
                        </a:spcBef>
                        <a:spcAft>
                          <a:spcPts val="0"/>
                        </a:spcAft>
                        <a:buNone/>
                      </a:pPr>
                      <a:r>
                        <a:rPr lang="en" sz="1300">
                          <a:latin typeface="Courier New"/>
                          <a:ea typeface="Courier New"/>
                          <a:cs typeface="Courier New"/>
                          <a:sym typeface="Courier New"/>
                        </a:rPr>
                        <a:t>9872</a:t>
                      </a:r>
                      <a:endParaRPr sz="1300">
                        <a:latin typeface="Courier New"/>
                        <a:ea typeface="Courier New"/>
                        <a:cs typeface="Courier New"/>
                        <a:sym typeface="Courier New"/>
                      </a:endParaRPr>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D2E9"/>
                    </a:solidFill>
                  </a:tcPr>
                </a:tc>
                <a:tc>
                  <a:txBody>
                    <a:bodyPr/>
                    <a:lstStyle/>
                    <a:p>
                      <a:pPr marL="0" lvl="0" indent="0" algn="l" rtl="0">
                        <a:spcBef>
                          <a:spcPts val="0"/>
                        </a:spcBef>
                        <a:spcAft>
                          <a:spcPts val="0"/>
                        </a:spcAft>
                        <a:buNone/>
                      </a:pPr>
                      <a:r>
                        <a:rPr lang="en" sz="1600"/>
                        <a:t>0</a:t>
                      </a:r>
                      <a:endParaRPr sz="1600"/>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D2E9"/>
                    </a:solidFill>
                  </a:tcPr>
                </a:tc>
                <a:tc>
                  <a:txBody>
                    <a:bodyPr/>
                    <a:lstStyle/>
                    <a:p>
                      <a:pPr marL="0" lvl="0" indent="0" algn="l" rtl="0">
                        <a:spcBef>
                          <a:spcPts val="0"/>
                        </a:spcBef>
                        <a:spcAft>
                          <a:spcPts val="0"/>
                        </a:spcAft>
                        <a:buNone/>
                      </a:pPr>
                      <a:r>
                        <a:rPr lang="en" sz="1600"/>
                        <a:t>0</a:t>
                      </a:r>
                      <a:endParaRPr sz="1600"/>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D2E9"/>
                    </a:solidFill>
                  </a:tcPr>
                </a:tc>
                <a:tc>
                  <a:txBody>
                    <a:bodyPr/>
                    <a:lstStyle/>
                    <a:p>
                      <a:pPr marL="0" lvl="0" indent="0" algn="l" rtl="0">
                        <a:spcBef>
                          <a:spcPts val="0"/>
                        </a:spcBef>
                        <a:spcAft>
                          <a:spcPts val="0"/>
                        </a:spcAft>
                        <a:buNone/>
                      </a:pPr>
                      <a:r>
                        <a:rPr lang="en" sz="1600"/>
                        <a:t>87</a:t>
                      </a:r>
                      <a:endParaRPr sz="1600"/>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D2E9"/>
                    </a:solidFill>
                  </a:tcPr>
                </a:tc>
                <a:tc>
                  <a:txBody>
                    <a:bodyPr/>
                    <a:lstStyle/>
                    <a:p>
                      <a:pPr marL="0" lvl="0" indent="0" algn="l" rtl="0">
                        <a:spcBef>
                          <a:spcPts val="0"/>
                        </a:spcBef>
                        <a:spcAft>
                          <a:spcPts val="0"/>
                        </a:spcAft>
                        <a:buNone/>
                      </a:pPr>
                      <a:r>
                        <a:rPr lang="en" sz="1600"/>
                        <a:t>12</a:t>
                      </a:r>
                      <a:endParaRPr sz="1600"/>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D2E9"/>
                    </a:solidFill>
                  </a:tcPr>
                </a:tc>
                <a:tc>
                  <a:txBody>
                    <a:bodyPr/>
                    <a:lstStyle/>
                    <a:p>
                      <a:pPr marL="0" lvl="0" indent="0" algn="l" rtl="0">
                        <a:spcBef>
                          <a:spcPts val="0"/>
                        </a:spcBef>
                        <a:spcAft>
                          <a:spcPts val="0"/>
                        </a:spcAft>
                        <a:buNone/>
                      </a:pPr>
                      <a:r>
                        <a:rPr lang="en" sz="1600" dirty="0"/>
                        <a:t>0</a:t>
                      </a:r>
                      <a:endParaRPr sz="1600" dirty="0"/>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D2E9"/>
                    </a:solidFill>
                  </a:tcPr>
                </a:tc>
                <a:extLst>
                  <a:ext uri="{0D108BD9-81ED-4DB2-BD59-A6C34878D82A}">
                    <a16:rowId xmlns:a16="http://schemas.microsoft.com/office/drawing/2014/main" val="10004"/>
                  </a:ext>
                </a:extLst>
              </a:tr>
            </a:tbl>
          </a:graphicData>
        </a:graphic>
      </p:graphicFrame>
      <p:sp>
        <p:nvSpPr>
          <p:cNvPr id="429" name="Google Shape;429;p39"/>
          <p:cNvSpPr/>
          <p:nvPr/>
        </p:nvSpPr>
        <p:spPr>
          <a:xfrm>
            <a:off x="267504" y="835800"/>
            <a:ext cx="3121600" cy="318400"/>
          </a:xfrm>
          <a:prstGeom prst="rect">
            <a:avLst/>
          </a:prstGeom>
          <a:solidFill>
            <a:schemeClr val="lt2"/>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r>
              <a:rPr lang="en" sz="1333">
                <a:latin typeface="Courier New"/>
                <a:ea typeface="Courier New"/>
                <a:cs typeface="Courier New"/>
                <a:sym typeface="Courier New"/>
              </a:rPr>
              <a:t>FeatureTable[Frequency]</a:t>
            </a:r>
            <a:endParaRPr sz="1333">
              <a:latin typeface="Courier New"/>
              <a:ea typeface="Courier New"/>
              <a:cs typeface="Courier New"/>
              <a:sym typeface="Courier New"/>
            </a:endParaRPr>
          </a:p>
        </p:txBody>
      </p:sp>
      <p:sp>
        <p:nvSpPr>
          <p:cNvPr id="430" name="Google Shape;430;p39"/>
          <p:cNvSpPr txBox="1">
            <a:spLocks noGrp="1"/>
          </p:cNvSpPr>
          <p:nvPr>
            <p:ph type="title"/>
          </p:nvPr>
        </p:nvSpPr>
        <p:spPr>
          <a:xfrm>
            <a:off x="609600" y="173035"/>
            <a:ext cx="10972800" cy="836400"/>
          </a:xfrm>
          <a:prstGeom prst="rect">
            <a:avLst/>
          </a:prstGeom>
        </p:spPr>
        <p:txBody>
          <a:bodyPr spcFirstLastPara="1" vert="horz" wrap="square" lIns="121900" tIns="121900" rIns="121900" bIns="121900" rtlCol="0" anchor="ctr" anchorCtr="0">
            <a:noAutofit/>
          </a:bodyPr>
          <a:lstStyle/>
          <a:p>
            <a:pPr>
              <a:spcBef>
                <a:spcPts val="0"/>
              </a:spcBef>
            </a:pPr>
            <a:r>
              <a:rPr lang="en" sz="3200"/>
              <a:t>Unweighted UniFrac distance: phylogenetic beta diversity metric</a:t>
            </a:r>
            <a:endParaRPr sz="3200"/>
          </a:p>
        </p:txBody>
      </p:sp>
      <p:grpSp>
        <p:nvGrpSpPr>
          <p:cNvPr id="431" name="Google Shape;431;p39"/>
          <p:cNvGrpSpPr/>
          <p:nvPr/>
        </p:nvGrpSpPr>
        <p:grpSpPr>
          <a:xfrm>
            <a:off x="262273" y="3628121"/>
            <a:ext cx="5756052" cy="3156800"/>
            <a:chOff x="223025" y="2679900"/>
            <a:chExt cx="4317039" cy="2367600"/>
          </a:xfrm>
        </p:grpSpPr>
        <p:sp>
          <p:nvSpPr>
            <p:cNvPr id="432" name="Google Shape;432;p39"/>
            <p:cNvSpPr txBox="1"/>
            <p:nvPr/>
          </p:nvSpPr>
          <p:spPr>
            <a:xfrm>
              <a:off x="223025" y="2900100"/>
              <a:ext cx="4230600" cy="21474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121900" tIns="121900" rIns="121900" bIns="121900" anchor="t" anchorCtr="0">
              <a:noAutofit/>
            </a:bodyPr>
            <a:lstStyle/>
            <a:p>
              <a:endParaRPr sz="800">
                <a:latin typeface="Courier New"/>
                <a:ea typeface="Courier New"/>
                <a:cs typeface="Courier New"/>
                <a:sym typeface="Courier New"/>
              </a:endParaRPr>
            </a:p>
            <a:p>
              <a:endParaRPr sz="1067">
                <a:highlight>
                  <a:srgbClr val="D9D2E9"/>
                </a:highlight>
                <a:latin typeface="Courier New"/>
                <a:ea typeface="Courier New"/>
                <a:cs typeface="Courier New"/>
                <a:sym typeface="Courier New"/>
              </a:endParaRPr>
            </a:p>
            <a:p>
              <a:endParaRPr sz="1067">
                <a:highlight>
                  <a:srgbClr val="D9D2E9"/>
                </a:highlight>
                <a:latin typeface="Courier New"/>
                <a:ea typeface="Courier New"/>
                <a:cs typeface="Courier New"/>
                <a:sym typeface="Courier New"/>
              </a:endParaRPr>
            </a:p>
            <a:p>
              <a:endParaRPr sz="1067">
                <a:latin typeface="Courier New"/>
                <a:ea typeface="Courier New"/>
                <a:cs typeface="Courier New"/>
                <a:sym typeface="Courier New"/>
              </a:endParaRPr>
            </a:p>
          </p:txBody>
        </p:sp>
        <p:sp>
          <p:nvSpPr>
            <p:cNvPr id="433" name="Google Shape;433;p39"/>
            <p:cNvSpPr/>
            <p:nvPr/>
          </p:nvSpPr>
          <p:spPr>
            <a:xfrm>
              <a:off x="224039" y="2679900"/>
              <a:ext cx="1629300" cy="220200"/>
            </a:xfrm>
            <a:prstGeom prst="rect">
              <a:avLst/>
            </a:prstGeom>
            <a:solidFill>
              <a:schemeClr val="lt2"/>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r>
                <a:rPr lang="en" sz="1333">
                  <a:latin typeface="Courier New"/>
                  <a:ea typeface="Courier New"/>
                  <a:cs typeface="Courier New"/>
                  <a:sym typeface="Courier New"/>
                </a:rPr>
                <a:t>Phylogeny[Rooted]</a:t>
              </a:r>
              <a:endParaRPr sz="1333">
                <a:latin typeface="Courier New"/>
                <a:ea typeface="Courier New"/>
                <a:cs typeface="Courier New"/>
                <a:sym typeface="Courier New"/>
              </a:endParaRPr>
            </a:p>
          </p:txBody>
        </p:sp>
        <p:grpSp>
          <p:nvGrpSpPr>
            <p:cNvPr id="434" name="Google Shape;434;p39"/>
            <p:cNvGrpSpPr/>
            <p:nvPr/>
          </p:nvGrpSpPr>
          <p:grpSpPr>
            <a:xfrm>
              <a:off x="309635" y="2890906"/>
              <a:ext cx="4230429" cy="2147338"/>
              <a:chOff x="4576835" y="2949025"/>
              <a:chExt cx="4230429" cy="2147338"/>
            </a:xfrm>
          </p:grpSpPr>
          <p:cxnSp>
            <p:nvCxnSpPr>
              <p:cNvPr id="435" name="Google Shape;435;p39"/>
              <p:cNvCxnSpPr/>
              <p:nvPr/>
            </p:nvCxnSpPr>
            <p:spPr>
              <a:xfrm>
                <a:off x="4576835" y="4177275"/>
                <a:ext cx="1540200" cy="632100"/>
              </a:xfrm>
              <a:prstGeom prst="bentConnector3">
                <a:avLst>
                  <a:gd name="adj1" fmla="val 24528"/>
                </a:avLst>
              </a:prstGeom>
              <a:noFill/>
              <a:ln w="28575" cap="flat" cmpd="sng">
                <a:solidFill>
                  <a:schemeClr val="dk2"/>
                </a:solidFill>
                <a:prstDash val="solid"/>
                <a:round/>
                <a:headEnd type="none" w="med" len="med"/>
                <a:tailEnd type="none" w="med" len="med"/>
              </a:ln>
            </p:spPr>
          </p:cxnSp>
          <p:cxnSp>
            <p:nvCxnSpPr>
              <p:cNvPr id="436" name="Google Shape;436;p39"/>
              <p:cNvCxnSpPr/>
              <p:nvPr/>
            </p:nvCxnSpPr>
            <p:spPr>
              <a:xfrm>
                <a:off x="5819200" y="4809425"/>
                <a:ext cx="820800" cy="159300"/>
              </a:xfrm>
              <a:prstGeom prst="bentConnector3">
                <a:avLst>
                  <a:gd name="adj1" fmla="val 50000"/>
                </a:avLst>
              </a:prstGeom>
              <a:noFill/>
              <a:ln w="28575" cap="flat" cmpd="sng">
                <a:solidFill>
                  <a:schemeClr val="dk2"/>
                </a:solidFill>
                <a:prstDash val="solid"/>
                <a:round/>
                <a:headEnd type="none" w="med" len="med"/>
                <a:tailEnd type="none" w="med" len="med"/>
              </a:ln>
            </p:spPr>
          </p:cxnSp>
          <p:cxnSp>
            <p:nvCxnSpPr>
              <p:cNvPr id="437" name="Google Shape;437;p39"/>
              <p:cNvCxnSpPr/>
              <p:nvPr/>
            </p:nvCxnSpPr>
            <p:spPr>
              <a:xfrm rot="10800000" flipH="1">
                <a:off x="5971920" y="4526825"/>
                <a:ext cx="1387500" cy="282600"/>
              </a:xfrm>
              <a:prstGeom prst="bentConnector3">
                <a:avLst>
                  <a:gd name="adj1" fmla="val 18309"/>
                </a:avLst>
              </a:prstGeom>
              <a:noFill/>
              <a:ln w="28575" cap="flat" cmpd="sng">
                <a:solidFill>
                  <a:schemeClr val="dk2"/>
                </a:solidFill>
                <a:prstDash val="solid"/>
                <a:round/>
                <a:headEnd type="none" w="med" len="med"/>
                <a:tailEnd type="none" w="med" len="med"/>
              </a:ln>
            </p:spPr>
          </p:cxnSp>
          <p:cxnSp>
            <p:nvCxnSpPr>
              <p:cNvPr id="438" name="Google Shape;438;p39"/>
              <p:cNvCxnSpPr/>
              <p:nvPr/>
            </p:nvCxnSpPr>
            <p:spPr>
              <a:xfrm rot="10800000" flipH="1">
                <a:off x="4584100" y="3791775"/>
                <a:ext cx="1235100" cy="385500"/>
              </a:xfrm>
              <a:prstGeom prst="bentConnector3">
                <a:avLst>
                  <a:gd name="adj1" fmla="val 30000"/>
                </a:avLst>
              </a:prstGeom>
              <a:noFill/>
              <a:ln w="28575" cap="flat" cmpd="sng">
                <a:solidFill>
                  <a:schemeClr val="dk2"/>
                </a:solidFill>
                <a:prstDash val="solid"/>
                <a:round/>
                <a:headEnd type="none" w="med" len="med"/>
                <a:tailEnd type="none" w="med" len="med"/>
              </a:ln>
            </p:spPr>
          </p:cxnSp>
          <p:cxnSp>
            <p:nvCxnSpPr>
              <p:cNvPr id="439" name="Google Shape;439;p39"/>
              <p:cNvCxnSpPr/>
              <p:nvPr/>
            </p:nvCxnSpPr>
            <p:spPr>
              <a:xfrm rot="10800000" flipH="1">
                <a:off x="5441200" y="3276375"/>
                <a:ext cx="1242300" cy="515400"/>
              </a:xfrm>
              <a:prstGeom prst="bentConnector3">
                <a:avLst>
                  <a:gd name="adj1" fmla="val 30422"/>
                </a:avLst>
              </a:prstGeom>
              <a:noFill/>
              <a:ln w="28575" cap="flat" cmpd="sng">
                <a:solidFill>
                  <a:schemeClr val="dk2"/>
                </a:solidFill>
                <a:prstDash val="solid"/>
                <a:round/>
                <a:headEnd type="none" w="med" len="med"/>
                <a:tailEnd type="none" w="med" len="med"/>
              </a:ln>
            </p:spPr>
          </p:cxnSp>
          <p:cxnSp>
            <p:nvCxnSpPr>
              <p:cNvPr id="440" name="Google Shape;440;p39"/>
              <p:cNvCxnSpPr/>
              <p:nvPr/>
            </p:nvCxnSpPr>
            <p:spPr>
              <a:xfrm>
                <a:off x="5499530" y="3791775"/>
                <a:ext cx="639000" cy="174900"/>
              </a:xfrm>
              <a:prstGeom prst="bentConnector3">
                <a:avLst>
                  <a:gd name="adj1" fmla="val 50000"/>
                </a:avLst>
              </a:prstGeom>
              <a:noFill/>
              <a:ln w="28575" cap="flat" cmpd="sng">
                <a:solidFill>
                  <a:schemeClr val="dk2"/>
                </a:solidFill>
                <a:prstDash val="solid"/>
                <a:round/>
                <a:headEnd type="none" w="med" len="med"/>
                <a:tailEnd type="none" w="med" len="med"/>
              </a:ln>
            </p:spPr>
          </p:cxnSp>
          <p:cxnSp>
            <p:nvCxnSpPr>
              <p:cNvPr id="441" name="Google Shape;441;p39"/>
              <p:cNvCxnSpPr/>
              <p:nvPr/>
            </p:nvCxnSpPr>
            <p:spPr>
              <a:xfrm>
                <a:off x="5840824" y="3966514"/>
                <a:ext cx="1896300" cy="130800"/>
              </a:xfrm>
              <a:prstGeom prst="bentConnector3">
                <a:avLst>
                  <a:gd name="adj1" fmla="val 49426"/>
                </a:avLst>
              </a:prstGeom>
              <a:noFill/>
              <a:ln w="28575" cap="flat" cmpd="sng">
                <a:solidFill>
                  <a:schemeClr val="dk2"/>
                </a:solidFill>
                <a:prstDash val="solid"/>
                <a:round/>
                <a:headEnd type="none" w="med" len="med"/>
                <a:tailEnd type="none" w="med" len="med"/>
              </a:ln>
            </p:spPr>
          </p:cxnSp>
          <p:cxnSp>
            <p:nvCxnSpPr>
              <p:cNvPr id="442" name="Google Shape;442;p39"/>
              <p:cNvCxnSpPr/>
              <p:nvPr/>
            </p:nvCxnSpPr>
            <p:spPr>
              <a:xfrm rot="10800000" flipH="1">
                <a:off x="6022550" y="3624600"/>
                <a:ext cx="1518600" cy="342000"/>
              </a:xfrm>
              <a:prstGeom prst="bentConnector3">
                <a:avLst>
                  <a:gd name="adj1" fmla="val 50000"/>
                </a:avLst>
              </a:prstGeom>
              <a:noFill/>
              <a:ln w="28575" cap="flat" cmpd="sng">
                <a:solidFill>
                  <a:schemeClr val="dk2"/>
                </a:solidFill>
                <a:prstDash val="solid"/>
                <a:round/>
                <a:headEnd type="none" w="med" len="med"/>
                <a:tailEnd type="none" w="med" len="med"/>
              </a:ln>
            </p:spPr>
          </p:cxnSp>
          <p:sp>
            <p:nvSpPr>
              <p:cNvPr id="443" name="Google Shape;443;p39"/>
              <p:cNvSpPr txBox="1"/>
              <p:nvPr/>
            </p:nvSpPr>
            <p:spPr>
              <a:xfrm>
                <a:off x="7702964" y="3026363"/>
                <a:ext cx="1104300" cy="2070000"/>
              </a:xfrm>
              <a:prstGeom prst="rect">
                <a:avLst/>
              </a:prstGeom>
              <a:noFill/>
              <a:ln>
                <a:noFill/>
              </a:ln>
            </p:spPr>
            <p:txBody>
              <a:bodyPr spcFirstLastPara="1" wrap="square" lIns="121900" tIns="121900" rIns="121900" bIns="121900" anchor="t" anchorCtr="0">
                <a:noAutofit/>
              </a:bodyPr>
              <a:lstStyle/>
              <a:p>
                <a:r>
                  <a:rPr lang="en" sz="2000" dirty="0">
                    <a:latin typeface="Consolas"/>
                    <a:ea typeface="Consolas"/>
                    <a:cs typeface="Consolas"/>
                    <a:sym typeface="Consolas"/>
                  </a:rPr>
                  <a:t>feature1</a:t>
                </a:r>
                <a:endParaRPr sz="2000" dirty="0">
                  <a:latin typeface="Consolas"/>
                  <a:ea typeface="Consolas"/>
                  <a:cs typeface="Consolas"/>
                  <a:sym typeface="Consolas"/>
                </a:endParaRPr>
              </a:p>
              <a:p>
                <a:endParaRPr sz="2000" dirty="0">
                  <a:latin typeface="Consolas"/>
                  <a:ea typeface="Consolas"/>
                  <a:cs typeface="Consolas"/>
                  <a:sym typeface="Consolas"/>
                </a:endParaRPr>
              </a:p>
              <a:p>
                <a:r>
                  <a:rPr lang="en" sz="2000" dirty="0">
                    <a:latin typeface="Consolas"/>
                    <a:ea typeface="Consolas"/>
                    <a:cs typeface="Consolas"/>
                    <a:sym typeface="Consolas"/>
                  </a:rPr>
                  <a:t>feature2 </a:t>
                </a:r>
                <a:endParaRPr sz="2000" dirty="0">
                  <a:latin typeface="Consolas"/>
                  <a:ea typeface="Consolas"/>
                  <a:cs typeface="Consolas"/>
                  <a:sym typeface="Consolas"/>
                </a:endParaRPr>
              </a:p>
              <a:p>
                <a:endParaRPr sz="2000" dirty="0">
                  <a:latin typeface="Consolas"/>
                  <a:ea typeface="Consolas"/>
                  <a:cs typeface="Consolas"/>
                  <a:sym typeface="Consolas"/>
                </a:endParaRPr>
              </a:p>
              <a:p>
                <a:r>
                  <a:rPr lang="en" sz="2000" dirty="0">
                    <a:latin typeface="Consolas"/>
                    <a:ea typeface="Consolas"/>
                    <a:cs typeface="Consolas"/>
                    <a:sym typeface="Consolas"/>
                  </a:rPr>
                  <a:t>feature3</a:t>
                </a:r>
                <a:endParaRPr sz="2000" dirty="0">
                  <a:latin typeface="Consolas"/>
                  <a:ea typeface="Consolas"/>
                  <a:cs typeface="Consolas"/>
                  <a:sym typeface="Consolas"/>
                </a:endParaRPr>
              </a:p>
              <a:p>
                <a:endParaRPr sz="2000" dirty="0">
                  <a:latin typeface="Consolas"/>
                  <a:ea typeface="Consolas"/>
                  <a:cs typeface="Consolas"/>
                  <a:sym typeface="Consolas"/>
                </a:endParaRPr>
              </a:p>
              <a:p>
                <a:r>
                  <a:rPr lang="en" sz="2000" dirty="0">
                    <a:latin typeface="Consolas"/>
                    <a:ea typeface="Consolas"/>
                    <a:cs typeface="Consolas"/>
                    <a:sym typeface="Consolas"/>
                  </a:rPr>
                  <a:t>feature4</a:t>
                </a:r>
                <a:endParaRPr sz="2000" dirty="0">
                  <a:latin typeface="Consolas"/>
                  <a:ea typeface="Consolas"/>
                  <a:cs typeface="Consolas"/>
                  <a:sym typeface="Consolas"/>
                </a:endParaRPr>
              </a:p>
              <a:p>
                <a:endParaRPr sz="2000" dirty="0">
                  <a:latin typeface="Consolas"/>
                  <a:ea typeface="Consolas"/>
                  <a:cs typeface="Consolas"/>
                  <a:sym typeface="Consolas"/>
                </a:endParaRPr>
              </a:p>
              <a:p>
                <a:r>
                  <a:rPr lang="en" sz="2000" dirty="0">
                    <a:latin typeface="Consolas"/>
                    <a:ea typeface="Consolas"/>
                    <a:cs typeface="Consolas"/>
                    <a:sym typeface="Consolas"/>
                  </a:rPr>
                  <a:t>feature5</a:t>
                </a:r>
                <a:endParaRPr sz="2000" dirty="0">
                  <a:latin typeface="Consolas"/>
                  <a:ea typeface="Consolas"/>
                  <a:cs typeface="Consolas"/>
                  <a:sym typeface="Consolas"/>
                </a:endParaRPr>
              </a:p>
            </p:txBody>
          </p:sp>
          <p:sp>
            <p:nvSpPr>
              <p:cNvPr id="444" name="Google Shape;444;p39"/>
              <p:cNvSpPr txBox="1"/>
              <p:nvPr/>
            </p:nvSpPr>
            <p:spPr>
              <a:xfrm>
                <a:off x="5113825" y="3396375"/>
                <a:ext cx="603000" cy="283500"/>
              </a:xfrm>
              <a:prstGeom prst="rect">
                <a:avLst/>
              </a:prstGeom>
              <a:noFill/>
              <a:ln>
                <a:noFill/>
              </a:ln>
            </p:spPr>
            <p:txBody>
              <a:bodyPr spcFirstLastPara="1" wrap="square" lIns="121900" tIns="121900" rIns="121900" bIns="121900" anchor="t" anchorCtr="0">
                <a:noAutofit/>
              </a:bodyPr>
              <a:lstStyle/>
              <a:p>
                <a:r>
                  <a:rPr lang="en" sz="2000">
                    <a:latin typeface="+mj-lt"/>
                  </a:rPr>
                  <a:t>1.25</a:t>
                </a:r>
                <a:endParaRPr sz="2000">
                  <a:latin typeface="+mj-lt"/>
                </a:endParaRPr>
              </a:p>
            </p:txBody>
          </p:sp>
          <p:sp>
            <p:nvSpPr>
              <p:cNvPr id="445" name="Google Shape;445;p39"/>
              <p:cNvSpPr txBox="1"/>
              <p:nvPr/>
            </p:nvSpPr>
            <p:spPr>
              <a:xfrm>
                <a:off x="5928100" y="2949025"/>
                <a:ext cx="603000" cy="283500"/>
              </a:xfrm>
              <a:prstGeom prst="rect">
                <a:avLst/>
              </a:prstGeom>
              <a:noFill/>
              <a:ln>
                <a:noFill/>
              </a:ln>
            </p:spPr>
            <p:txBody>
              <a:bodyPr spcFirstLastPara="1" wrap="square" lIns="121900" tIns="121900" rIns="121900" bIns="121900" anchor="t" anchorCtr="0">
                <a:noAutofit/>
              </a:bodyPr>
              <a:lstStyle/>
              <a:p>
                <a:r>
                  <a:rPr lang="en" sz="2000" dirty="0">
                    <a:latin typeface="+mj-lt"/>
                  </a:rPr>
                  <a:t>0.5</a:t>
                </a:r>
                <a:endParaRPr sz="2000" dirty="0">
                  <a:latin typeface="+mj-lt"/>
                </a:endParaRPr>
              </a:p>
            </p:txBody>
          </p:sp>
          <p:sp>
            <p:nvSpPr>
              <p:cNvPr id="446" name="Google Shape;446;p39"/>
              <p:cNvSpPr txBox="1"/>
              <p:nvPr/>
            </p:nvSpPr>
            <p:spPr>
              <a:xfrm>
                <a:off x="6974062" y="3294559"/>
                <a:ext cx="603000" cy="283500"/>
              </a:xfrm>
              <a:prstGeom prst="rect">
                <a:avLst/>
              </a:prstGeom>
              <a:noFill/>
              <a:ln>
                <a:noFill/>
              </a:ln>
            </p:spPr>
            <p:txBody>
              <a:bodyPr spcFirstLastPara="1" wrap="square" lIns="121900" tIns="121900" rIns="121900" bIns="121900" anchor="t" anchorCtr="0">
                <a:noAutofit/>
              </a:bodyPr>
              <a:lstStyle/>
              <a:p>
                <a:r>
                  <a:rPr lang="en" sz="2000">
                    <a:latin typeface="+mj-lt"/>
                  </a:rPr>
                  <a:t>0.5</a:t>
                </a:r>
                <a:endParaRPr sz="2000">
                  <a:latin typeface="+mj-lt"/>
                </a:endParaRPr>
              </a:p>
            </p:txBody>
          </p:sp>
          <p:sp>
            <p:nvSpPr>
              <p:cNvPr id="447" name="Google Shape;447;p39"/>
              <p:cNvSpPr txBox="1"/>
              <p:nvPr/>
            </p:nvSpPr>
            <p:spPr>
              <a:xfrm>
                <a:off x="6974050" y="3757363"/>
                <a:ext cx="603000" cy="283500"/>
              </a:xfrm>
              <a:prstGeom prst="rect">
                <a:avLst/>
              </a:prstGeom>
              <a:noFill/>
              <a:ln>
                <a:noFill/>
              </a:ln>
            </p:spPr>
            <p:txBody>
              <a:bodyPr spcFirstLastPara="1" wrap="square" lIns="121900" tIns="121900" rIns="121900" bIns="121900" anchor="t" anchorCtr="0">
                <a:noAutofit/>
              </a:bodyPr>
              <a:lstStyle/>
              <a:p>
                <a:r>
                  <a:rPr lang="en" sz="2000">
                    <a:latin typeface="+mj-lt"/>
                  </a:rPr>
                  <a:t>0.6</a:t>
                </a:r>
                <a:endParaRPr sz="2000">
                  <a:latin typeface="+mj-lt"/>
                </a:endParaRPr>
              </a:p>
            </p:txBody>
          </p:sp>
          <p:sp>
            <p:nvSpPr>
              <p:cNvPr id="448" name="Google Shape;448;p39"/>
              <p:cNvSpPr txBox="1"/>
              <p:nvPr/>
            </p:nvSpPr>
            <p:spPr>
              <a:xfrm>
                <a:off x="5161625" y="4442350"/>
                <a:ext cx="603000" cy="283500"/>
              </a:xfrm>
              <a:prstGeom prst="rect">
                <a:avLst/>
              </a:prstGeom>
              <a:noFill/>
              <a:ln>
                <a:noFill/>
              </a:ln>
            </p:spPr>
            <p:txBody>
              <a:bodyPr spcFirstLastPara="1" wrap="square" lIns="121900" tIns="121900" rIns="121900" bIns="121900" anchor="t" anchorCtr="0">
                <a:noAutofit/>
              </a:bodyPr>
              <a:lstStyle/>
              <a:p>
                <a:r>
                  <a:rPr lang="en" sz="2000">
                    <a:latin typeface="+mj-lt"/>
                  </a:rPr>
                  <a:t>1.45</a:t>
                </a:r>
                <a:endParaRPr sz="2000">
                  <a:latin typeface="+mj-lt"/>
                </a:endParaRPr>
              </a:p>
            </p:txBody>
          </p:sp>
          <p:sp>
            <p:nvSpPr>
              <p:cNvPr id="449" name="Google Shape;449;p39"/>
              <p:cNvSpPr txBox="1"/>
              <p:nvPr/>
            </p:nvSpPr>
            <p:spPr>
              <a:xfrm>
                <a:off x="6229312" y="4642394"/>
                <a:ext cx="603000" cy="283500"/>
              </a:xfrm>
              <a:prstGeom prst="rect">
                <a:avLst/>
              </a:prstGeom>
              <a:noFill/>
              <a:ln>
                <a:noFill/>
              </a:ln>
            </p:spPr>
            <p:txBody>
              <a:bodyPr spcFirstLastPara="1" wrap="square" lIns="121900" tIns="121900" rIns="121900" bIns="121900" anchor="t" anchorCtr="0">
                <a:noAutofit/>
              </a:bodyPr>
              <a:lstStyle/>
              <a:p>
                <a:r>
                  <a:rPr lang="en" sz="2000">
                    <a:latin typeface="+mj-lt"/>
                  </a:rPr>
                  <a:t>0.25</a:t>
                </a:r>
                <a:endParaRPr sz="2000">
                  <a:latin typeface="+mj-lt"/>
                </a:endParaRPr>
              </a:p>
            </p:txBody>
          </p:sp>
          <p:sp>
            <p:nvSpPr>
              <p:cNvPr id="450" name="Google Shape;450;p39"/>
              <p:cNvSpPr txBox="1"/>
              <p:nvPr/>
            </p:nvSpPr>
            <p:spPr>
              <a:xfrm>
                <a:off x="6219040" y="4169863"/>
                <a:ext cx="603000" cy="283500"/>
              </a:xfrm>
              <a:prstGeom prst="rect">
                <a:avLst/>
              </a:prstGeom>
              <a:noFill/>
              <a:ln>
                <a:noFill/>
              </a:ln>
            </p:spPr>
            <p:txBody>
              <a:bodyPr spcFirstLastPara="1" wrap="square" lIns="121900" tIns="121900" rIns="121900" bIns="121900" anchor="t" anchorCtr="0">
                <a:noAutofit/>
              </a:bodyPr>
              <a:lstStyle/>
              <a:p>
                <a:r>
                  <a:rPr lang="en" sz="2000">
                    <a:latin typeface="+mj-lt"/>
                  </a:rPr>
                  <a:t>0.75</a:t>
                </a:r>
                <a:endParaRPr sz="2000">
                  <a:latin typeface="+mj-lt"/>
                </a:endParaRPr>
              </a:p>
            </p:txBody>
          </p:sp>
          <p:sp>
            <p:nvSpPr>
              <p:cNvPr id="451" name="Google Shape;451;p39"/>
              <p:cNvSpPr txBox="1"/>
              <p:nvPr/>
            </p:nvSpPr>
            <p:spPr>
              <a:xfrm>
                <a:off x="5928100" y="3634825"/>
                <a:ext cx="603000" cy="283500"/>
              </a:xfrm>
              <a:prstGeom prst="rect">
                <a:avLst/>
              </a:prstGeom>
              <a:noFill/>
              <a:ln>
                <a:noFill/>
              </a:ln>
            </p:spPr>
            <p:txBody>
              <a:bodyPr spcFirstLastPara="1" wrap="square" lIns="121900" tIns="121900" rIns="121900" bIns="121900" anchor="t" anchorCtr="0">
                <a:noAutofit/>
              </a:bodyPr>
              <a:lstStyle/>
              <a:p>
                <a:r>
                  <a:rPr lang="en" sz="2000">
                    <a:latin typeface="+mj-lt"/>
                  </a:rPr>
                  <a:t>0.5</a:t>
                </a:r>
                <a:endParaRPr sz="2000">
                  <a:latin typeface="+mj-lt"/>
                </a:endParaRPr>
              </a:p>
            </p:txBody>
          </p:sp>
        </p:grpSp>
      </p:grpSp>
    </p:spTree>
    <p:extLst>
      <p:ext uri="{BB962C8B-B14F-4D97-AF65-F5344CB8AC3E}">
        <p14:creationId xmlns:p14="http://schemas.microsoft.com/office/powerpoint/2010/main" val="31193608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79"/>
        <p:cNvGrpSpPr/>
        <p:nvPr/>
      </p:nvGrpSpPr>
      <p:grpSpPr>
        <a:xfrm>
          <a:off x="0" y="0"/>
          <a:ext cx="0" cy="0"/>
          <a:chOff x="0" y="0"/>
          <a:chExt cx="0" cy="0"/>
        </a:xfrm>
      </p:grpSpPr>
      <p:graphicFrame>
        <p:nvGraphicFramePr>
          <p:cNvPr id="1080" name="Google Shape;1080;p149"/>
          <p:cNvGraphicFramePr/>
          <p:nvPr/>
        </p:nvGraphicFramePr>
        <p:xfrm>
          <a:off x="7792233" y="2589300"/>
          <a:ext cx="4217333" cy="1666120"/>
        </p:xfrm>
        <a:graphic>
          <a:graphicData uri="http://schemas.openxmlformats.org/drawingml/2006/table">
            <a:tbl>
              <a:tblPr>
                <a:noFill/>
              </a:tblPr>
              <a:tblGrid>
                <a:gridCol w="2153800">
                  <a:extLst>
                    <a:ext uri="{9D8B030D-6E8A-4147-A177-3AD203B41FA5}">
                      <a16:colId xmlns:a16="http://schemas.microsoft.com/office/drawing/2014/main" val="20000"/>
                    </a:ext>
                  </a:extLst>
                </a:gridCol>
                <a:gridCol w="2063533">
                  <a:extLst>
                    <a:ext uri="{9D8B030D-6E8A-4147-A177-3AD203B41FA5}">
                      <a16:colId xmlns:a16="http://schemas.microsoft.com/office/drawing/2014/main" val="20001"/>
                    </a:ext>
                  </a:extLst>
                </a:gridCol>
              </a:tblGrid>
              <a:tr h="447000">
                <a:tc>
                  <a:txBody>
                    <a:bodyPr/>
                    <a:lstStyle/>
                    <a:p>
                      <a:pPr marL="0" lvl="0" indent="0" algn="l" rtl="0">
                        <a:spcBef>
                          <a:spcPts val="0"/>
                        </a:spcBef>
                        <a:spcAft>
                          <a:spcPts val="0"/>
                        </a:spcAft>
                        <a:buNone/>
                      </a:pPr>
                      <a:endParaRPr sz="1300">
                        <a:latin typeface="Courier New"/>
                        <a:ea typeface="Courier New"/>
                        <a:cs typeface="Courier New"/>
                        <a:sym typeface="Courier New"/>
                      </a:endParaRPr>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1300">
                          <a:latin typeface="Courier New"/>
                          <a:ea typeface="Courier New"/>
                          <a:cs typeface="Courier New"/>
                          <a:sym typeface="Courier New"/>
                        </a:rPr>
                        <a:t>Shannon</a:t>
                      </a:r>
                      <a:endParaRPr sz="1300">
                        <a:latin typeface="Courier New"/>
                        <a:ea typeface="Courier New"/>
                        <a:cs typeface="Courier New"/>
                        <a:sym typeface="Courier New"/>
                      </a:endParaRPr>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609560">
                <a:tc>
                  <a:txBody>
                    <a:bodyPr/>
                    <a:lstStyle/>
                    <a:p>
                      <a:pPr marL="0" lvl="0" indent="0" algn="l" rtl="0">
                        <a:spcBef>
                          <a:spcPts val="0"/>
                        </a:spcBef>
                        <a:spcAft>
                          <a:spcPts val="0"/>
                        </a:spcAft>
                        <a:buNone/>
                      </a:pPr>
                      <a:r>
                        <a:rPr lang="en" sz="1300">
                          <a:latin typeface="Courier New"/>
                          <a:ea typeface="Courier New"/>
                          <a:cs typeface="Courier New"/>
                          <a:sym typeface="Courier New"/>
                        </a:rPr>
                        <a:t>4ac2</a:t>
                      </a:r>
                      <a:endParaRPr sz="1300">
                        <a:latin typeface="Courier New"/>
                        <a:ea typeface="Courier New"/>
                        <a:cs typeface="Courier New"/>
                        <a:sym typeface="Courier New"/>
                      </a:endParaRPr>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CE5CD"/>
                    </a:solidFill>
                  </a:tcPr>
                </a:tc>
                <a:tc>
                  <a:txBody>
                    <a:bodyPr/>
                    <a:lstStyle/>
                    <a:p>
                      <a:pPr marL="0" lvl="0" indent="0" algn="l" rtl="0">
                        <a:spcBef>
                          <a:spcPts val="0"/>
                        </a:spcBef>
                        <a:spcAft>
                          <a:spcPts val="0"/>
                        </a:spcAft>
                        <a:buNone/>
                      </a:pPr>
                      <a:r>
                        <a:rPr lang="en" sz="1800" dirty="0">
                          <a:latin typeface="+mj-lt"/>
                        </a:rPr>
                        <a:t>1.061</a:t>
                      </a:r>
                      <a:endParaRPr sz="1800" dirty="0">
                        <a:latin typeface="+mj-lt"/>
                      </a:endParaRPr>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CE5CD"/>
                    </a:solidFill>
                  </a:tcPr>
                </a:tc>
                <a:extLst>
                  <a:ext uri="{0D108BD9-81ED-4DB2-BD59-A6C34878D82A}">
                    <a16:rowId xmlns:a16="http://schemas.microsoft.com/office/drawing/2014/main" val="10001"/>
                  </a:ext>
                </a:extLst>
              </a:tr>
              <a:tr h="609560">
                <a:tc>
                  <a:txBody>
                    <a:bodyPr/>
                    <a:lstStyle/>
                    <a:p>
                      <a:pPr marL="0" lvl="0" indent="0" algn="l" rtl="0">
                        <a:spcBef>
                          <a:spcPts val="0"/>
                        </a:spcBef>
                        <a:spcAft>
                          <a:spcPts val="0"/>
                        </a:spcAft>
                        <a:buNone/>
                      </a:pPr>
                      <a:r>
                        <a:rPr lang="en" sz="1300">
                          <a:latin typeface="Courier New"/>
                          <a:ea typeface="Courier New"/>
                          <a:cs typeface="Courier New"/>
                          <a:sym typeface="Courier New"/>
                        </a:rPr>
                        <a:t>e375</a:t>
                      </a:r>
                      <a:endParaRPr sz="1300">
                        <a:latin typeface="Courier New"/>
                        <a:ea typeface="Courier New"/>
                        <a:cs typeface="Courier New"/>
                        <a:sym typeface="Courier New"/>
                      </a:endParaRPr>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9DAF8"/>
                    </a:solidFill>
                  </a:tcPr>
                </a:tc>
                <a:tc>
                  <a:txBody>
                    <a:bodyPr/>
                    <a:lstStyle/>
                    <a:p>
                      <a:pPr marL="0" lvl="0" indent="0" algn="l" rtl="0">
                        <a:spcBef>
                          <a:spcPts val="0"/>
                        </a:spcBef>
                        <a:spcAft>
                          <a:spcPts val="0"/>
                        </a:spcAft>
                        <a:buNone/>
                      </a:pPr>
                      <a:r>
                        <a:rPr lang="en" sz="1800" dirty="0">
                          <a:latin typeface="+mj-lt"/>
                        </a:rPr>
                        <a:t>1.064</a:t>
                      </a:r>
                      <a:endParaRPr sz="1800" dirty="0">
                        <a:latin typeface="+mj-lt"/>
                      </a:endParaRPr>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9DAF8"/>
                    </a:solidFill>
                  </a:tcPr>
                </a:tc>
                <a:extLst>
                  <a:ext uri="{0D108BD9-81ED-4DB2-BD59-A6C34878D82A}">
                    <a16:rowId xmlns:a16="http://schemas.microsoft.com/office/drawing/2014/main" val="10002"/>
                  </a:ext>
                </a:extLst>
              </a:tr>
            </a:tbl>
          </a:graphicData>
        </a:graphic>
      </p:graphicFrame>
      <p:sp>
        <p:nvSpPr>
          <p:cNvPr id="1081" name="Google Shape;1081;p149"/>
          <p:cNvSpPr/>
          <p:nvPr/>
        </p:nvSpPr>
        <p:spPr>
          <a:xfrm>
            <a:off x="7785904" y="2270900"/>
            <a:ext cx="3121600" cy="318400"/>
          </a:xfrm>
          <a:prstGeom prst="rect">
            <a:avLst/>
          </a:prstGeom>
          <a:solidFill>
            <a:schemeClr val="lt2"/>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r>
              <a:rPr lang="en" sz="1333">
                <a:latin typeface="Courier New"/>
                <a:ea typeface="Courier New"/>
                <a:cs typeface="Courier New"/>
                <a:sym typeface="Courier New"/>
              </a:rPr>
              <a:t>SampleData[AlphaDiversity]</a:t>
            </a:r>
            <a:endParaRPr sz="1333">
              <a:latin typeface="Courier New"/>
              <a:ea typeface="Courier New"/>
              <a:cs typeface="Courier New"/>
              <a:sym typeface="Courier New"/>
            </a:endParaRPr>
          </a:p>
        </p:txBody>
      </p:sp>
      <p:cxnSp>
        <p:nvCxnSpPr>
          <p:cNvPr id="1082" name="Google Shape;1082;p149"/>
          <p:cNvCxnSpPr/>
          <p:nvPr/>
        </p:nvCxnSpPr>
        <p:spPr>
          <a:xfrm rot="10800000" flipH="1">
            <a:off x="6972433" y="3589700"/>
            <a:ext cx="686000" cy="11200"/>
          </a:xfrm>
          <a:prstGeom prst="straightConnector1">
            <a:avLst/>
          </a:prstGeom>
          <a:noFill/>
          <a:ln w="19050" cap="flat" cmpd="sng">
            <a:solidFill>
              <a:schemeClr val="dk2"/>
            </a:solidFill>
            <a:prstDash val="solid"/>
            <a:round/>
            <a:headEnd type="none" w="med" len="med"/>
            <a:tailEnd type="triangle" w="med" len="med"/>
          </a:ln>
        </p:spPr>
      </p:cxnSp>
      <p:graphicFrame>
        <p:nvGraphicFramePr>
          <p:cNvPr id="1083" name="Google Shape;1083;p149"/>
          <p:cNvGraphicFramePr/>
          <p:nvPr/>
        </p:nvGraphicFramePr>
        <p:xfrm>
          <a:off x="464333" y="2576600"/>
          <a:ext cx="6354100" cy="1666120"/>
        </p:xfrm>
        <a:graphic>
          <a:graphicData uri="http://schemas.openxmlformats.org/drawingml/2006/table">
            <a:tbl>
              <a:tblPr>
                <a:noFill/>
              </a:tblPr>
              <a:tblGrid>
                <a:gridCol w="1818733">
                  <a:extLst>
                    <a:ext uri="{9D8B030D-6E8A-4147-A177-3AD203B41FA5}">
                      <a16:colId xmlns:a16="http://schemas.microsoft.com/office/drawing/2014/main" val="20000"/>
                    </a:ext>
                  </a:extLst>
                </a:gridCol>
                <a:gridCol w="931633">
                  <a:extLst>
                    <a:ext uri="{9D8B030D-6E8A-4147-A177-3AD203B41FA5}">
                      <a16:colId xmlns:a16="http://schemas.microsoft.com/office/drawing/2014/main" val="20001"/>
                    </a:ext>
                  </a:extLst>
                </a:gridCol>
                <a:gridCol w="901467">
                  <a:extLst>
                    <a:ext uri="{9D8B030D-6E8A-4147-A177-3AD203B41FA5}">
                      <a16:colId xmlns:a16="http://schemas.microsoft.com/office/drawing/2014/main" val="20002"/>
                    </a:ext>
                  </a:extLst>
                </a:gridCol>
                <a:gridCol w="899467">
                  <a:extLst>
                    <a:ext uri="{9D8B030D-6E8A-4147-A177-3AD203B41FA5}">
                      <a16:colId xmlns:a16="http://schemas.microsoft.com/office/drawing/2014/main" val="20003"/>
                    </a:ext>
                  </a:extLst>
                </a:gridCol>
                <a:gridCol w="906833">
                  <a:extLst>
                    <a:ext uri="{9D8B030D-6E8A-4147-A177-3AD203B41FA5}">
                      <a16:colId xmlns:a16="http://schemas.microsoft.com/office/drawing/2014/main" val="20004"/>
                    </a:ext>
                  </a:extLst>
                </a:gridCol>
                <a:gridCol w="895967">
                  <a:extLst>
                    <a:ext uri="{9D8B030D-6E8A-4147-A177-3AD203B41FA5}">
                      <a16:colId xmlns:a16="http://schemas.microsoft.com/office/drawing/2014/main" val="20005"/>
                    </a:ext>
                  </a:extLst>
                </a:gridCol>
              </a:tblGrid>
              <a:tr h="447000">
                <a:tc>
                  <a:txBody>
                    <a:bodyPr/>
                    <a:lstStyle/>
                    <a:p>
                      <a:pPr marL="0" lvl="0" indent="0" algn="l" rtl="0">
                        <a:spcBef>
                          <a:spcPts val="0"/>
                        </a:spcBef>
                        <a:spcAft>
                          <a:spcPts val="0"/>
                        </a:spcAft>
                        <a:buNone/>
                      </a:pPr>
                      <a:endParaRPr sz="1300">
                        <a:latin typeface="Courier New"/>
                        <a:ea typeface="Courier New"/>
                        <a:cs typeface="Courier New"/>
                        <a:sym typeface="Courier New"/>
                      </a:endParaRPr>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1050" dirty="0">
                          <a:latin typeface="Courier New"/>
                          <a:ea typeface="Courier New"/>
                          <a:cs typeface="Courier New"/>
                          <a:sym typeface="Courier New"/>
                        </a:rPr>
                        <a:t>feature1</a:t>
                      </a:r>
                      <a:endParaRPr sz="1050" dirty="0">
                        <a:latin typeface="Courier New"/>
                        <a:ea typeface="Courier New"/>
                        <a:cs typeface="Courier New"/>
                        <a:sym typeface="Courier New"/>
                      </a:endParaRPr>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 sz="1050" dirty="0">
                          <a:solidFill>
                            <a:schemeClr val="dk1"/>
                          </a:solidFill>
                          <a:latin typeface="Courier New"/>
                          <a:ea typeface="Courier New"/>
                          <a:cs typeface="Courier New"/>
                          <a:sym typeface="Courier New"/>
                        </a:rPr>
                        <a:t>feature2</a:t>
                      </a:r>
                      <a:endParaRPr sz="1050" dirty="0">
                        <a:latin typeface="Courier New"/>
                        <a:ea typeface="Courier New"/>
                        <a:cs typeface="Courier New"/>
                        <a:sym typeface="Courier New"/>
                      </a:endParaRPr>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 sz="1050" dirty="0">
                          <a:solidFill>
                            <a:schemeClr val="dk1"/>
                          </a:solidFill>
                          <a:latin typeface="Courier New"/>
                          <a:ea typeface="Courier New"/>
                          <a:cs typeface="Courier New"/>
                          <a:sym typeface="Courier New"/>
                        </a:rPr>
                        <a:t>feature3</a:t>
                      </a:r>
                      <a:endParaRPr sz="1050" dirty="0">
                        <a:latin typeface="Courier New"/>
                        <a:ea typeface="Courier New"/>
                        <a:cs typeface="Courier New"/>
                        <a:sym typeface="Courier New"/>
                      </a:endParaRPr>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 sz="1050" dirty="0">
                          <a:solidFill>
                            <a:schemeClr val="dk1"/>
                          </a:solidFill>
                          <a:latin typeface="Courier New"/>
                          <a:ea typeface="Courier New"/>
                          <a:cs typeface="Courier New"/>
                          <a:sym typeface="Courier New"/>
                        </a:rPr>
                        <a:t>feature4</a:t>
                      </a:r>
                      <a:endParaRPr sz="1050" dirty="0">
                        <a:latin typeface="Courier New"/>
                        <a:ea typeface="Courier New"/>
                        <a:cs typeface="Courier New"/>
                        <a:sym typeface="Courier New"/>
                      </a:endParaRPr>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 sz="1050" dirty="0">
                          <a:solidFill>
                            <a:schemeClr val="dk1"/>
                          </a:solidFill>
                          <a:latin typeface="Courier New"/>
                          <a:ea typeface="Courier New"/>
                          <a:cs typeface="Courier New"/>
                          <a:sym typeface="Courier New"/>
                        </a:rPr>
                        <a:t>feature5</a:t>
                      </a:r>
                      <a:endParaRPr sz="1050" dirty="0">
                        <a:latin typeface="Courier New"/>
                        <a:ea typeface="Courier New"/>
                        <a:cs typeface="Courier New"/>
                        <a:sym typeface="Courier New"/>
                      </a:endParaRPr>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609560">
                <a:tc>
                  <a:txBody>
                    <a:bodyPr/>
                    <a:lstStyle/>
                    <a:p>
                      <a:pPr marL="0" lvl="0" indent="0" algn="l" rtl="0">
                        <a:spcBef>
                          <a:spcPts val="0"/>
                        </a:spcBef>
                        <a:spcAft>
                          <a:spcPts val="0"/>
                        </a:spcAft>
                        <a:buNone/>
                      </a:pPr>
                      <a:r>
                        <a:rPr lang="en" sz="1300">
                          <a:latin typeface="Courier New"/>
                          <a:ea typeface="Courier New"/>
                          <a:cs typeface="Courier New"/>
                          <a:sym typeface="Courier New"/>
                        </a:rPr>
                        <a:t>4ac2</a:t>
                      </a:r>
                      <a:endParaRPr sz="1300">
                        <a:latin typeface="Courier New"/>
                        <a:ea typeface="Courier New"/>
                        <a:cs typeface="Courier New"/>
                        <a:sym typeface="Courier New"/>
                      </a:endParaRPr>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CE5CD"/>
                    </a:solidFill>
                  </a:tcPr>
                </a:tc>
                <a:tc>
                  <a:txBody>
                    <a:bodyPr/>
                    <a:lstStyle/>
                    <a:p>
                      <a:pPr marL="0" lvl="0" indent="0" algn="ctr" rtl="0">
                        <a:spcBef>
                          <a:spcPts val="0"/>
                        </a:spcBef>
                        <a:spcAft>
                          <a:spcPts val="0"/>
                        </a:spcAft>
                        <a:buNone/>
                      </a:pPr>
                      <a:r>
                        <a:rPr lang="en" sz="1800" dirty="0">
                          <a:latin typeface="+mj-lt"/>
                        </a:rPr>
                        <a:t>25</a:t>
                      </a:r>
                      <a:endParaRPr sz="1800" dirty="0">
                        <a:latin typeface="+mj-lt"/>
                      </a:endParaRPr>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CE5CD"/>
                    </a:solidFill>
                  </a:tcPr>
                </a:tc>
                <a:tc>
                  <a:txBody>
                    <a:bodyPr/>
                    <a:lstStyle/>
                    <a:p>
                      <a:pPr marL="0" lvl="0" indent="0" algn="ctr" rtl="0">
                        <a:spcBef>
                          <a:spcPts val="0"/>
                        </a:spcBef>
                        <a:spcAft>
                          <a:spcPts val="0"/>
                        </a:spcAft>
                        <a:buNone/>
                      </a:pPr>
                      <a:r>
                        <a:rPr lang="en" sz="1800" dirty="0">
                          <a:latin typeface="+mj-lt"/>
                        </a:rPr>
                        <a:t>30</a:t>
                      </a:r>
                      <a:endParaRPr sz="1800" dirty="0">
                        <a:latin typeface="+mj-lt"/>
                      </a:endParaRPr>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CE5CD"/>
                    </a:solidFill>
                  </a:tcPr>
                </a:tc>
                <a:tc>
                  <a:txBody>
                    <a:bodyPr/>
                    <a:lstStyle/>
                    <a:p>
                      <a:pPr marL="0" lvl="0" indent="0" algn="ctr" rtl="0">
                        <a:spcBef>
                          <a:spcPts val="0"/>
                        </a:spcBef>
                        <a:spcAft>
                          <a:spcPts val="0"/>
                        </a:spcAft>
                        <a:buNone/>
                      </a:pPr>
                      <a:r>
                        <a:rPr lang="en" sz="1800" dirty="0">
                          <a:latin typeface="+mj-lt"/>
                        </a:rPr>
                        <a:t>15</a:t>
                      </a:r>
                      <a:endParaRPr sz="1800" dirty="0">
                        <a:latin typeface="+mj-lt"/>
                      </a:endParaRPr>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CE5CD"/>
                    </a:solidFill>
                  </a:tcPr>
                </a:tc>
                <a:tc>
                  <a:txBody>
                    <a:bodyPr/>
                    <a:lstStyle/>
                    <a:p>
                      <a:pPr marL="0" lvl="0" indent="0" algn="ctr" rtl="0">
                        <a:spcBef>
                          <a:spcPts val="0"/>
                        </a:spcBef>
                        <a:spcAft>
                          <a:spcPts val="0"/>
                        </a:spcAft>
                        <a:buNone/>
                      </a:pPr>
                      <a:r>
                        <a:rPr lang="en" sz="1800" dirty="0">
                          <a:latin typeface="+mj-lt"/>
                        </a:rPr>
                        <a:t>0</a:t>
                      </a:r>
                      <a:endParaRPr sz="1800" dirty="0">
                        <a:latin typeface="+mj-lt"/>
                      </a:endParaRPr>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CE5CD"/>
                    </a:solidFill>
                  </a:tcPr>
                </a:tc>
                <a:tc>
                  <a:txBody>
                    <a:bodyPr/>
                    <a:lstStyle/>
                    <a:p>
                      <a:pPr marL="0" lvl="0" indent="0" algn="ctr" rtl="0">
                        <a:spcBef>
                          <a:spcPts val="0"/>
                        </a:spcBef>
                        <a:spcAft>
                          <a:spcPts val="0"/>
                        </a:spcAft>
                        <a:buNone/>
                      </a:pPr>
                      <a:r>
                        <a:rPr lang="en" sz="1800" dirty="0">
                          <a:latin typeface="+mj-lt"/>
                        </a:rPr>
                        <a:t>0</a:t>
                      </a:r>
                      <a:endParaRPr sz="1800" dirty="0">
                        <a:latin typeface="+mj-lt"/>
                      </a:endParaRPr>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CE5CD"/>
                    </a:solidFill>
                  </a:tcPr>
                </a:tc>
                <a:extLst>
                  <a:ext uri="{0D108BD9-81ED-4DB2-BD59-A6C34878D82A}">
                    <a16:rowId xmlns:a16="http://schemas.microsoft.com/office/drawing/2014/main" val="10001"/>
                  </a:ext>
                </a:extLst>
              </a:tr>
              <a:tr h="609560">
                <a:tc>
                  <a:txBody>
                    <a:bodyPr/>
                    <a:lstStyle/>
                    <a:p>
                      <a:pPr marL="0" lvl="0" indent="0" algn="l" rtl="0">
                        <a:spcBef>
                          <a:spcPts val="0"/>
                        </a:spcBef>
                        <a:spcAft>
                          <a:spcPts val="0"/>
                        </a:spcAft>
                        <a:buNone/>
                      </a:pPr>
                      <a:r>
                        <a:rPr lang="en" sz="1300">
                          <a:latin typeface="Courier New"/>
                          <a:ea typeface="Courier New"/>
                          <a:cs typeface="Courier New"/>
                          <a:sym typeface="Courier New"/>
                        </a:rPr>
                        <a:t>e375</a:t>
                      </a:r>
                      <a:endParaRPr sz="1300">
                        <a:latin typeface="Courier New"/>
                        <a:ea typeface="Courier New"/>
                        <a:cs typeface="Courier New"/>
                        <a:sym typeface="Courier New"/>
                      </a:endParaRPr>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9DAF8"/>
                    </a:solidFill>
                  </a:tcPr>
                </a:tc>
                <a:tc>
                  <a:txBody>
                    <a:bodyPr/>
                    <a:lstStyle/>
                    <a:p>
                      <a:pPr marL="0" lvl="0" indent="0" algn="ctr" rtl="0">
                        <a:spcBef>
                          <a:spcPts val="0"/>
                        </a:spcBef>
                        <a:spcAft>
                          <a:spcPts val="0"/>
                        </a:spcAft>
                        <a:buNone/>
                      </a:pPr>
                      <a:r>
                        <a:rPr lang="en" sz="1800">
                          <a:latin typeface="+mj-lt"/>
                        </a:rPr>
                        <a:t>0</a:t>
                      </a:r>
                      <a:endParaRPr sz="1800">
                        <a:latin typeface="+mj-lt"/>
                      </a:endParaRPr>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9DAF8"/>
                    </a:solidFill>
                  </a:tcPr>
                </a:tc>
                <a:tc>
                  <a:txBody>
                    <a:bodyPr/>
                    <a:lstStyle/>
                    <a:p>
                      <a:pPr marL="0" lvl="0" indent="0" algn="ctr" rtl="0">
                        <a:spcBef>
                          <a:spcPts val="0"/>
                        </a:spcBef>
                        <a:spcAft>
                          <a:spcPts val="0"/>
                        </a:spcAft>
                        <a:buNone/>
                      </a:pPr>
                      <a:r>
                        <a:rPr lang="en" sz="1800" dirty="0">
                          <a:latin typeface="+mj-lt"/>
                        </a:rPr>
                        <a:t>17</a:t>
                      </a:r>
                      <a:endParaRPr sz="1800" dirty="0">
                        <a:latin typeface="+mj-lt"/>
                      </a:endParaRPr>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9DAF8"/>
                    </a:solidFill>
                  </a:tcPr>
                </a:tc>
                <a:tc>
                  <a:txBody>
                    <a:bodyPr/>
                    <a:lstStyle/>
                    <a:p>
                      <a:pPr marL="0" lvl="0" indent="0" algn="ctr" rtl="0">
                        <a:spcBef>
                          <a:spcPts val="0"/>
                        </a:spcBef>
                        <a:spcAft>
                          <a:spcPts val="0"/>
                        </a:spcAft>
                        <a:buNone/>
                      </a:pPr>
                      <a:r>
                        <a:rPr lang="en" sz="1800" dirty="0">
                          <a:latin typeface="+mj-lt"/>
                        </a:rPr>
                        <a:t>33</a:t>
                      </a:r>
                      <a:endParaRPr sz="1800" dirty="0">
                        <a:latin typeface="+mj-lt"/>
                      </a:endParaRPr>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9DAF8"/>
                    </a:solidFill>
                  </a:tcPr>
                </a:tc>
                <a:tc>
                  <a:txBody>
                    <a:bodyPr/>
                    <a:lstStyle/>
                    <a:p>
                      <a:pPr marL="0" lvl="0" indent="0" algn="ctr" rtl="0">
                        <a:spcBef>
                          <a:spcPts val="0"/>
                        </a:spcBef>
                        <a:spcAft>
                          <a:spcPts val="0"/>
                        </a:spcAft>
                        <a:buNone/>
                      </a:pPr>
                      <a:r>
                        <a:rPr lang="en" sz="1800" dirty="0">
                          <a:latin typeface="+mj-lt"/>
                        </a:rPr>
                        <a:t>25</a:t>
                      </a:r>
                      <a:endParaRPr sz="1800" dirty="0">
                        <a:latin typeface="+mj-lt"/>
                      </a:endParaRPr>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9DAF8"/>
                    </a:solidFill>
                  </a:tcPr>
                </a:tc>
                <a:tc>
                  <a:txBody>
                    <a:bodyPr/>
                    <a:lstStyle/>
                    <a:p>
                      <a:pPr marL="0" lvl="0" indent="0" algn="ctr" rtl="0">
                        <a:spcBef>
                          <a:spcPts val="0"/>
                        </a:spcBef>
                        <a:spcAft>
                          <a:spcPts val="0"/>
                        </a:spcAft>
                        <a:buNone/>
                      </a:pPr>
                      <a:r>
                        <a:rPr lang="en" sz="1800" dirty="0">
                          <a:latin typeface="+mj-lt"/>
                        </a:rPr>
                        <a:t>0</a:t>
                      </a:r>
                      <a:endParaRPr sz="1800" dirty="0">
                        <a:latin typeface="+mj-lt"/>
                      </a:endParaRPr>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9DAF8"/>
                    </a:solidFill>
                  </a:tcPr>
                </a:tc>
                <a:extLst>
                  <a:ext uri="{0D108BD9-81ED-4DB2-BD59-A6C34878D82A}">
                    <a16:rowId xmlns:a16="http://schemas.microsoft.com/office/drawing/2014/main" val="10002"/>
                  </a:ext>
                </a:extLst>
              </a:tr>
            </a:tbl>
          </a:graphicData>
        </a:graphic>
      </p:graphicFrame>
      <p:sp>
        <p:nvSpPr>
          <p:cNvPr id="1084" name="Google Shape;1084;p149"/>
          <p:cNvSpPr/>
          <p:nvPr/>
        </p:nvSpPr>
        <p:spPr>
          <a:xfrm>
            <a:off x="470704" y="2258200"/>
            <a:ext cx="3121600" cy="318400"/>
          </a:xfrm>
          <a:prstGeom prst="rect">
            <a:avLst/>
          </a:prstGeom>
          <a:solidFill>
            <a:schemeClr val="lt2"/>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r>
              <a:rPr lang="en" sz="1333">
                <a:latin typeface="Courier New"/>
                <a:ea typeface="Courier New"/>
                <a:cs typeface="Courier New"/>
                <a:sym typeface="Courier New"/>
              </a:rPr>
              <a:t>FeatureTable[Frequency]</a:t>
            </a:r>
            <a:endParaRPr sz="1333">
              <a:latin typeface="Courier New"/>
              <a:ea typeface="Courier New"/>
              <a:cs typeface="Courier New"/>
              <a:sym typeface="Courier New"/>
            </a:endParaRPr>
          </a:p>
        </p:txBody>
      </p:sp>
      <p:sp>
        <p:nvSpPr>
          <p:cNvPr id="1085" name="Google Shape;1085;p149"/>
          <p:cNvSpPr/>
          <p:nvPr/>
        </p:nvSpPr>
        <p:spPr>
          <a:xfrm>
            <a:off x="464343" y="337145"/>
            <a:ext cx="11547200" cy="1402000"/>
          </a:xfrm>
          <a:prstGeom prst="rect">
            <a:avLst/>
          </a:prstGeom>
          <a:noFill/>
          <a:ln>
            <a:noFill/>
          </a:ln>
        </p:spPr>
        <p:txBody>
          <a:bodyPr spcFirstLastPara="1" wrap="square" lIns="0" tIns="0" rIns="0" bIns="0" anchor="ctr" anchorCtr="0">
            <a:noAutofit/>
          </a:bodyPr>
          <a:lstStyle/>
          <a:p>
            <a:r>
              <a:rPr lang="en" sz="3200" dirty="0">
                <a:solidFill>
                  <a:schemeClr val="dk1"/>
                </a:solidFill>
                <a:latin typeface="+mj-lt"/>
              </a:rPr>
              <a:t>Shannon Diversity Index: </a:t>
            </a:r>
            <a:endParaRPr sz="3200" dirty="0">
              <a:solidFill>
                <a:schemeClr val="dk1"/>
              </a:solidFill>
              <a:latin typeface="+mj-lt"/>
            </a:endParaRPr>
          </a:p>
          <a:p>
            <a:r>
              <a:rPr lang="en" sz="3200" dirty="0">
                <a:solidFill>
                  <a:schemeClr val="dk1"/>
                </a:solidFill>
                <a:latin typeface="+mj-lt"/>
              </a:rPr>
              <a:t>non-phylogenetic, alpha diversity metric measuring richness and evenness</a:t>
            </a:r>
            <a:endParaRPr sz="3200" dirty="0">
              <a:latin typeface="+mj-lt"/>
            </a:endParaRPr>
          </a:p>
        </p:txBody>
      </p:sp>
      <p:pic>
        <p:nvPicPr>
          <p:cNvPr id="1086" name="Google Shape;1086;p149"/>
          <p:cNvPicPr preferRelativeResize="0"/>
          <p:nvPr/>
        </p:nvPicPr>
        <p:blipFill>
          <a:blip r:embed="rId3">
            <a:alphaModFix/>
          </a:blip>
          <a:stretch>
            <a:fillRect/>
          </a:stretch>
        </p:blipFill>
        <p:spPr>
          <a:xfrm>
            <a:off x="4736334" y="4846567"/>
            <a:ext cx="2719333" cy="1084067"/>
          </a:xfrm>
          <a:prstGeom prst="rect">
            <a:avLst/>
          </a:prstGeom>
          <a:noFill/>
          <a:ln>
            <a:noFill/>
          </a:ln>
        </p:spPr>
      </p:pic>
    </p:spTree>
    <p:extLst>
      <p:ext uri="{BB962C8B-B14F-4D97-AF65-F5344CB8AC3E}">
        <p14:creationId xmlns:p14="http://schemas.microsoft.com/office/powerpoint/2010/main" val="35177292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Rectangle 65"/>
          <p:cNvSpPr/>
          <p:nvPr/>
        </p:nvSpPr>
        <p:spPr>
          <a:xfrm>
            <a:off x="2146710" y="1042994"/>
            <a:ext cx="7582047" cy="5551639"/>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7" name="Picture 66" descr="modern-byLifestyl.pdf"/>
          <p:cNvPicPr>
            <a:picLocks noChangeAspect="1"/>
          </p:cNvPicPr>
          <p:nvPr/>
        </p:nvPicPr>
        <p:blipFill rotWithShape="1">
          <a:blip r:embed="rId3">
            <a:extLst>
              <a:ext uri="{28A0092B-C50C-407E-A947-70E740481C1C}">
                <a14:useLocalDpi xmlns:a14="http://schemas.microsoft.com/office/drawing/2010/main" val="0"/>
              </a:ext>
            </a:extLst>
          </a:blip>
          <a:srcRect l="12079" t="8314" r="31168" b="23674"/>
          <a:stretch/>
        </p:blipFill>
        <p:spPr>
          <a:xfrm>
            <a:off x="3017398" y="1113808"/>
            <a:ext cx="5546879" cy="4926479"/>
          </a:xfrm>
          <a:prstGeom prst="rect">
            <a:avLst/>
          </a:prstGeom>
          <a:solidFill>
            <a:srgbClr val="FFFFFF"/>
          </a:solidFill>
        </p:spPr>
      </p:pic>
      <p:cxnSp>
        <p:nvCxnSpPr>
          <p:cNvPr id="76" name="Straight Connector 75"/>
          <p:cNvCxnSpPr/>
          <p:nvPr/>
        </p:nvCxnSpPr>
        <p:spPr>
          <a:xfrm>
            <a:off x="2826654" y="1564577"/>
            <a:ext cx="0" cy="4581904"/>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p:cNvCxnSpPr/>
          <p:nvPr/>
        </p:nvCxnSpPr>
        <p:spPr>
          <a:xfrm>
            <a:off x="2826654" y="6146481"/>
            <a:ext cx="6081033"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78" name="TextBox 77"/>
          <p:cNvSpPr txBox="1"/>
          <p:nvPr/>
        </p:nvSpPr>
        <p:spPr>
          <a:xfrm>
            <a:off x="7703255" y="6225301"/>
            <a:ext cx="1162322" cy="369332"/>
          </a:xfrm>
          <a:prstGeom prst="rect">
            <a:avLst/>
          </a:prstGeom>
          <a:noFill/>
        </p:spPr>
        <p:txBody>
          <a:bodyPr wrap="none" rtlCol="0">
            <a:spAutoFit/>
          </a:bodyPr>
          <a:lstStyle/>
          <a:p>
            <a:r>
              <a:rPr lang="en-US" dirty="0"/>
              <a:t>PC1 – 15%</a:t>
            </a:r>
          </a:p>
        </p:txBody>
      </p:sp>
      <p:sp>
        <p:nvSpPr>
          <p:cNvPr id="79" name="TextBox 78"/>
          <p:cNvSpPr txBox="1"/>
          <p:nvPr/>
        </p:nvSpPr>
        <p:spPr>
          <a:xfrm>
            <a:off x="2613050" y="1108743"/>
            <a:ext cx="1045328" cy="369332"/>
          </a:xfrm>
          <a:prstGeom prst="rect">
            <a:avLst/>
          </a:prstGeom>
          <a:noFill/>
        </p:spPr>
        <p:txBody>
          <a:bodyPr wrap="none" rtlCol="0">
            <a:spAutoFit/>
          </a:bodyPr>
          <a:lstStyle/>
          <a:p>
            <a:r>
              <a:rPr lang="en-US" dirty="0"/>
              <a:t>PC2 – 5%</a:t>
            </a:r>
          </a:p>
        </p:txBody>
      </p:sp>
      <p:sp>
        <p:nvSpPr>
          <p:cNvPr id="80" name="Oval 79"/>
          <p:cNvSpPr/>
          <p:nvPr/>
        </p:nvSpPr>
        <p:spPr>
          <a:xfrm>
            <a:off x="1713864" y="4910626"/>
            <a:ext cx="2065498" cy="1398750"/>
          </a:xfrm>
          <a:prstGeom prst="ellipse">
            <a:avLst/>
          </a:prstGeom>
          <a:solidFill>
            <a:srgbClr val="FFFFFF"/>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81" name="Group 80"/>
          <p:cNvGrpSpPr/>
          <p:nvPr/>
        </p:nvGrpSpPr>
        <p:grpSpPr>
          <a:xfrm>
            <a:off x="1969243" y="5149096"/>
            <a:ext cx="1540343" cy="912250"/>
            <a:chOff x="9303421" y="5381545"/>
            <a:chExt cx="1968588" cy="1165873"/>
          </a:xfrm>
        </p:grpSpPr>
        <p:pic>
          <p:nvPicPr>
            <p:cNvPr id="82" name="Picture 81"/>
            <p:cNvPicPr>
              <a:picLocks noChangeAspect="1"/>
            </p:cNvPicPr>
            <p:nvPr/>
          </p:nvPicPr>
          <p:blipFill>
            <a:blip r:embed="rId4"/>
            <a:stretch>
              <a:fillRect/>
            </a:stretch>
          </p:blipFill>
          <p:spPr>
            <a:xfrm>
              <a:off x="10252660" y="5929395"/>
              <a:ext cx="386107" cy="606450"/>
            </a:xfrm>
            <a:prstGeom prst="rect">
              <a:avLst/>
            </a:prstGeom>
          </p:spPr>
        </p:pic>
        <p:pic>
          <p:nvPicPr>
            <p:cNvPr id="83" name="Picture 82"/>
            <p:cNvPicPr>
              <a:picLocks noChangeAspect="1"/>
            </p:cNvPicPr>
            <p:nvPr/>
          </p:nvPicPr>
          <p:blipFill rotWithShape="1">
            <a:blip r:embed="rId5"/>
            <a:srcRect l="25354" r="25590"/>
            <a:stretch/>
          </p:blipFill>
          <p:spPr>
            <a:xfrm>
              <a:off x="10555997" y="5720188"/>
              <a:ext cx="208751" cy="600117"/>
            </a:xfrm>
            <a:prstGeom prst="rect">
              <a:avLst/>
            </a:prstGeom>
          </p:spPr>
        </p:pic>
        <p:pic>
          <p:nvPicPr>
            <p:cNvPr id="84" name="Picture 83"/>
            <p:cNvPicPr>
              <a:picLocks noChangeAspect="1"/>
            </p:cNvPicPr>
            <p:nvPr/>
          </p:nvPicPr>
          <p:blipFill rotWithShape="1">
            <a:blip r:embed="rId5"/>
            <a:srcRect l="25354" r="25590"/>
            <a:stretch/>
          </p:blipFill>
          <p:spPr>
            <a:xfrm>
              <a:off x="10076763" y="5935728"/>
              <a:ext cx="208751" cy="600117"/>
            </a:xfrm>
            <a:prstGeom prst="rect">
              <a:avLst/>
            </a:prstGeom>
          </p:spPr>
        </p:pic>
        <p:pic>
          <p:nvPicPr>
            <p:cNvPr id="85" name="Picture 84"/>
            <p:cNvPicPr>
              <a:picLocks noChangeAspect="1"/>
            </p:cNvPicPr>
            <p:nvPr/>
          </p:nvPicPr>
          <p:blipFill>
            <a:blip r:embed="rId4"/>
            <a:stretch>
              <a:fillRect/>
            </a:stretch>
          </p:blipFill>
          <p:spPr>
            <a:xfrm>
              <a:off x="10003576" y="5539398"/>
              <a:ext cx="355301" cy="558065"/>
            </a:xfrm>
            <a:prstGeom prst="rect">
              <a:avLst/>
            </a:prstGeom>
          </p:spPr>
        </p:pic>
        <p:pic>
          <p:nvPicPr>
            <p:cNvPr id="86" name="Picture 85"/>
            <p:cNvPicPr>
              <a:picLocks noChangeAspect="1"/>
            </p:cNvPicPr>
            <p:nvPr/>
          </p:nvPicPr>
          <p:blipFill rotWithShape="1">
            <a:blip r:embed="rId5"/>
            <a:srcRect l="25354" r="25590"/>
            <a:stretch/>
          </p:blipFill>
          <p:spPr>
            <a:xfrm>
              <a:off x="9540066" y="5632503"/>
              <a:ext cx="208751" cy="600117"/>
            </a:xfrm>
            <a:prstGeom prst="rect">
              <a:avLst/>
            </a:prstGeom>
          </p:spPr>
        </p:pic>
        <p:pic>
          <p:nvPicPr>
            <p:cNvPr id="87" name="Picture 86"/>
            <p:cNvPicPr>
              <a:picLocks noChangeAspect="1"/>
            </p:cNvPicPr>
            <p:nvPr/>
          </p:nvPicPr>
          <p:blipFill>
            <a:blip r:embed="rId4"/>
            <a:stretch>
              <a:fillRect/>
            </a:stretch>
          </p:blipFill>
          <p:spPr>
            <a:xfrm>
              <a:off x="9689528" y="5929395"/>
              <a:ext cx="386107" cy="606450"/>
            </a:xfrm>
            <a:prstGeom prst="rect">
              <a:avLst/>
            </a:prstGeom>
          </p:spPr>
        </p:pic>
        <p:pic>
          <p:nvPicPr>
            <p:cNvPr id="88" name="Picture 87"/>
            <p:cNvPicPr>
              <a:picLocks noChangeAspect="1"/>
            </p:cNvPicPr>
            <p:nvPr/>
          </p:nvPicPr>
          <p:blipFill rotWithShape="1">
            <a:blip r:embed="rId5"/>
            <a:srcRect l="25354" r="25590"/>
            <a:stretch/>
          </p:blipFill>
          <p:spPr>
            <a:xfrm>
              <a:off x="9795193" y="5420130"/>
              <a:ext cx="208751" cy="600117"/>
            </a:xfrm>
            <a:prstGeom prst="rect">
              <a:avLst/>
            </a:prstGeom>
          </p:spPr>
        </p:pic>
        <p:pic>
          <p:nvPicPr>
            <p:cNvPr id="89" name="Picture 88"/>
            <p:cNvPicPr>
              <a:picLocks noChangeAspect="1"/>
            </p:cNvPicPr>
            <p:nvPr/>
          </p:nvPicPr>
          <p:blipFill>
            <a:blip r:embed="rId4"/>
            <a:stretch>
              <a:fillRect/>
            </a:stretch>
          </p:blipFill>
          <p:spPr>
            <a:xfrm>
              <a:off x="10785121" y="5462182"/>
              <a:ext cx="355301" cy="558065"/>
            </a:xfrm>
            <a:prstGeom prst="rect">
              <a:avLst/>
            </a:prstGeom>
          </p:spPr>
        </p:pic>
        <p:pic>
          <p:nvPicPr>
            <p:cNvPr id="90" name="Picture 89"/>
            <p:cNvPicPr>
              <a:picLocks noChangeAspect="1"/>
            </p:cNvPicPr>
            <p:nvPr/>
          </p:nvPicPr>
          <p:blipFill rotWithShape="1">
            <a:blip r:embed="rId5"/>
            <a:srcRect l="25354" r="25590"/>
            <a:stretch/>
          </p:blipFill>
          <p:spPr>
            <a:xfrm>
              <a:off x="10362133" y="5381545"/>
              <a:ext cx="208751" cy="600117"/>
            </a:xfrm>
            <a:prstGeom prst="rect">
              <a:avLst/>
            </a:prstGeom>
          </p:spPr>
        </p:pic>
        <p:pic>
          <p:nvPicPr>
            <p:cNvPr id="91" name="Picture 90"/>
            <p:cNvPicPr>
              <a:picLocks noChangeAspect="1"/>
            </p:cNvPicPr>
            <p:nvPr/>
          </p:nvPicPr>
          <p:blipFill>
            <a:blip r:embed="rId4"/>
            <a:stretch>
              <a:fillRect/>
            </a:stretch>
          </p:blipFill>
          <p:spPr>
            <a:xfrm>
              <a:off x="9303421" y="5881010"/>
              <a:ext cx="386107" cy="606450"/>
            </a:xfrm>
            <a:prstGeom prst="rect">
              <a:avLst/>
            </a:prstGeom>
          </p:spPr>
        </p:pic>
        <p:pic>
          <p:nvPicPr>
            <p:cNvPr id="92" name="Picture 91"/>
            <p:cNvPicPr>
              <a:picLocks noChangeAspect="1"/>
            </p:cNvPicPr>
            <p:nvPr/>
          </p:nvPicPr>
          <p:blipFill>
            <a:blip r:embed="rId4"/>
            <a:stretch>
              <a:fillRect/>
            </a:stretch>
          </p:blipFill>
          <p:spPr>
            <a:xfrm>
              <a:off x="10731829" y="5940968"/>
              <a:ext cx="386107" cy="606450"/>
            </a:xfrm>
            <a:prstGeom prst="rect">
              <a:avLst/>
            </a:prstGeom>
          </p:spPr>
        </p:pic>
        <p:pic>
          <p:nvPicPr>
            <p:cNvPr id="93" name="Picture 92"/>
            <p:cNvPicPr>
              <a:picLocks noChangeAspect="1"/>
            </p:cNvPicPr>
            <p:nvPr/>
          </p:nvPicPr>
          <p:blipFill rotWithShape="1">
            <a:blip r:embed="rId5"/>
            <a:srcRect l="25354" r="25590"/>
            <a:stretch/>
          </p:blipFill>
          <p:spPr>
            <a:xfrm>
              <a:off x="11063258" y="5727651"/>
              <a:ext cx="208751" cy="600117"/>
            </a:xfrm>
            <a:prstGeom prst="rect">
              <a:avLst/>
            </a:prstGeom>
          </p:spPr>
        </p:pic>
      </p:grpSp>
      <p:cxnSp>
        <p:nvCxnSpPr>
          <p:cNvPr id="94" name="Straight Connector 93"/>
          <p:cNvCxnSpPr/>
          <p:nvPr/>
        </p:nvCxnSpPr>
        <p:spPr>
          <a:xfrm flipV="1">
            <a:off x="2862865" y="4863225"/>
            <a:ext cx="1281407" cy="47402"/>
          </a:xfrm>
          <a:prstGeom prst="line">
            <a:avLst/>
          </a:prstGeom>
          <a:ln w="3175"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5" name="Straight Connector 94"/>
          <p:cNvCxnSpPr/>
          <p:nvPr/>
        </p:nvCxnSpPr>
        <p:spPr>
          <a:xfrm flipV="1">
            <a:off x="3779362" y="4910627"/>
            <a:ext cx="463551" cy="798649"/>
          </a:xfrm>
          <a:prstGeom prst="line">
            <a:avLst/>
          </a:prstGeom>
          <a:ln w="3175"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6" name="Straight Connector 95"/>
          <p:cNvCxnSpPr/>
          <p:nvPr/>
        </p:nvCxnSpPr>
        <p:spPr>
          <a:xfrm flipV="1">
            <a:off x="7381014" y="1144740"/>
            <a:ext cx="640454" cy="711592"/>
          </a:xfrm>
          <a:prstGeom prst="line">
            <a:avLst/>
          </a:prstGeom>
          <a:ln w="3175"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7" name="Straight Connector 96"/>
          <p:cNvCxnSpPr/>
          <p:nvPr/>
        </p:nvCxnSpPr>
        <p:spPr>
          <a:xfrm flipH="1" flipV="1">
            <a:off x="7381015" y="1942836"/>
            <a:ext cx="866343" cy="304131"/>
          </a:xfrm>
          <a:prstGeom prst="line">
            <a:avLst/>
          </a:prstGeom>
          <a:ln w="3175"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sp>
        <p:nvSpPr>
          <p:cNvPr id="98" name="Oval 97"/>
          <p:cNvSpPr/>
          <p:nvPr/>
        </p:nvSpPr>
        <p:spPr>
          <a:xfrm>
            <a:off x="7718983" y="939898"/>
            <a:ext cx="2065498" cy="1398750"/>
          </a:xfrm>
          <a:prstGeom prst="ellipse">
            <a:avLst/>
          </a:prstGeom>
          <a:solidFill>
            <a:srgbClr val="FFFFFF"/>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9" name="Group 98"/>
          <p:cNvGrpSpPr/>
          <p:nvPr/>
        </p:nvGrpSpPr>
        <p:grpSpPr>
          <a:xfrm>
            <a:off x="7786931" y="1098815"/>
            <a:ext cx="1755084" cy="1056231"/>
            <a:chOff x="9144000" y="4106612"/>
            <a:chExt cx="2260525" cy="1360412"/>
          </a:xfrm>
        </p:grpSpPr>
        <p:pic>
          <p:nvPicPr>
            <p:cNvPr id="100" name="Picture 99"/>
            <p:cNvPicPr>
              <a:picLocks noChangeAspect="1"/>
            </p:cNvPicPr>
            <p:nvPr/>
          </p:nvPicPr>
          <p:blipFill>
            <a:blip r:embed="rId6"/>
            <a:stretch>
              <a:fillRect/>
            </a:stretch>
          </p:blipFill>
          <p:spPr>
            <a:xfrm>
              <a:off x="9737024" y="4611805"/>
              <a:ext cx="568356" cy="503525"/>
            </a:xfrm>
            <a:prstGeom prst="rect">
              <a:avLst/>
            </a:prstGeom>
          </p:spPr>
        </p:pic>
        <p:pic>
          <p:nvPicPr>
            <p:cNvPr id="101" name="Picture 100"/>
            <p:cNvPicPr>
              <a:picLocks noChangeAspect="1"/>
            </p:cNvPicPr>
            <p:nvPr/>
          </p:nvPicPr>
          <p:blipFill>
            <a:blip r:embed="rId4"/>
            <a:stretch>
              <a:fillRect/>
            </a:stretch>
          </p:blipFill>
          <p:spPr>
            <a:xfrm>
              <a:off x="10800422" y="4779526"/>
              <a:ext cx="386107" cy="606450"/>
            </a:xfrm>
            <a:prstGeom prst="rect">
              <a:avLst/>
            </a:prstGeom>
          </p:spPr>
        </p:pic>
        <p:pic>
          <p:nvPicPr>
            <p:cNvPr id="102" name="Picture 101"/>
            <p:cNvPicPr>
              <a:picLocks noChangeAspect="1"/>
            </p:cNvPicPr>
            <p:nvPr/>
          </p:nvPicPr>
          <p:blipFill>
            <a:blip r:embed="rId7"/>
            <a:stretch>
              <a:fillRect/>
            </a:stretch>
          </p:blipFill>
          <p:spPr>
            <a:xfrm>
              <a:off x="10235928" y="4568961"/>
              <a:ext cx="266255" cy="665637"/>
            </a:xfrm>
            <a:prstGeom prst="rect">
              <a:avLst/>
            </a:prstGeom>
          </p:spPr>
        </p:pic>
        <p:pic>
          <p:nvPicPr>
            <p:cNvPr id="103" name="Picture 102"/>
            <p:cNvPicPr>
              <a:picLocks noChangeAspect="1"/>
            </p:cNvPicPr>
            <p:nvPr/>
          </p:nvPicPr>
          <p:blipFill rotWithShape="1">
            <a:blip r:embed="rId5"/>
            <a:srcRect l="25354" r="25590"/>
            <a:stretch/>
          </p:blipFill>
          <p:spPr>
            <a:xfrm>
              <a:off x="11195774" y="4413643"/>
              <a:ext cx="208751" cy="600117"/>
            </a:xfrm>
            <a:prstGeom prst="rect">
              <a:avLst/>
            </a:prstGeom>
          </p:spPr>
        </p:pic>
        <p:pic>
          <p:nvPicPr>
            <p:cNvPr id="104" name="Picture 103"/>
            <p:cNvPicPr>
              <a:picLocks noChangeAspect="1"/>
            </p:cNvPicPr>
            <p:nvPr/>
          </p:nvPicPr>
          <p:blipFill>
            <a:blip r:embed="rId8"/>
            <a:stretch>
              <a:fillRect/>
            </a:stretch>
          </p:blipFill>
          <p:spPr>
            <a:xfrm>
              <a:off x="10224358" y="4106612"/>
              <a:ext cx="379616" cy="505193"/>
            </a:xfrm>
            <a:prstGeom prst="rect">
              <a:avLst/>
            </a:prstGeom>
          </p:spPr>
        </p:pic>
        <p:pic>
          <p:nvPicPr>
            <p:cNvPr id="105" name="Picture 104"/>
            <p:cNvPicPr>
              <a:picLocks noChangeAspect="1"/>
            </p:cNvPicPr>
            <p:nvPr/>
          </p:nvPicPr>
          <p:blipFill rotWithShape="1">
            <a:blip r:embed="rId9"/>
            <a:srcRect l="8255" t="2869" r="8821" b="3628"/>
            <a:stretch/>
          </p:blipFill>
          <p:spPr>
            <a:xfrm>
              <a:off x="10930650" y="4311746"/>
              <a:ext cx="277548" cy="600117"/>
            </a:xfrm>
            <a:prstGeom prst="rect">
              <a:avLst/>
            </a:prstGeom>
          </p:spPr>
        </p:pic>
        <p:pic>
          <p:nvPicPr>
            <p:cNvPr id="106" name="Picture 105"/>
            <p:cNvPicPr>
              <a:picLocks noChangeAspect="1"/>
            </p:cNvPicPr>
            <p:nvPr/>
          </p:nvPicPr>
          <p:blipFill>
            <a:blip r:embed="rId10"/>
            <a:stretch>
              <a:fillRect/>
            </a:stretch>
          </p:blipFill>
          <p:spPr>
            <a:xfrm>
              <a:off x="9144000" y="4511652"/>
              <a:ext cx="518646" cy="535747"/>
            </a:xfrm>
            <a:prstGeom prst="rect">
              <a:avLst/>
            </a:prstGeom>
          </p:spPr>
        </p:pic>
        <p:pic>
          <p:nvPicPr>
            <p:cNvPr id="107" name="Picture 106"/>
            <p:cNvPicPr>
              <a:picLocks noChangeAspect="1"/>
            </p:cNvPicPr>
            <p:nvPr/>
          </p:nvPicPr>
          <p:blipFill rotWithShape="1">
            <a:blip r:embed="rId5"/>
            <a:srcRect l="25354" r="25590"/>
            <a:stretch/>
          </p:blipFill>
          <p:spPr>
            <a:xfrm>
              <a:off x="10613201" y="4779526"/>
              <a:ext cx="208751" cy="600117"/>
            </a:xfrm>
            <a:prstGeom prst="rect">
              <a:avLst/>
            </a:prstGeom>
          </p:spPr>
        </p:pic>
        <p:pic>
          <p:nvPicPr>
            <p:cNvPr id="108" name="Picture 107"/>
            <p:cNvPicPr>
              <a:picLocks noChangeAspect="1"/>
            </p:cNvPicPr>
            <p:nvPr/>
          </p:nvPicPr>
          <p:blipFill>
            <a:blip r:embed="rId4"/>
            <a:stretch>
              <a:fillRect/>
            </a:stretch>
          </p:blipFill>
          <p:spPr>
            <a:xfrm>
              <a:off x="10490844" y="4383425"/>
              <a:ext cx="355301" cy="558065"/>
            </a:xfrm>
            <a:prstGeom prst="rect">
              <a:avLst/>
            </a:prstGeom>
          </p:spPr>
        </p:pic>
        <p:pic>
          <p:nvPicPr>
            <p:cNvPr id="109" name="Picture 108"/>
            <p:cNvPicPr>
              <a:picLocks noChangeAspect="1"/>
            </p:cNvPicPr>
            <p:nvPr/>
          </p:nvPicPr>
          <p:blipFill rotWithShape="1">
            <a:blip r:embed="rId5"/>
            <a:srcRect l="25354" r="25590"/>
            <a:stretch/>
          </p:blipFill>
          <p:spPr>
            <a:xfrm>
              <a:off x="10459490" y="4866907"/>
              <a:ext cx="208751" cy="600117"/>
            </a:xfrm>
            <a:prstGeom prst="rect">
              <a:avLst/>
            </a:prstGeom>
          </p:spPr>
        </p:pic>
        <p:pic>
          <p:nvPicPr>
            <p:cNvPr id="110" name="Picture 109"/>
            <p:cNvPicPr>
              <a:picLocks noChangeAspect="1"/>
            </p:cNvPicPr>
            <p:nvPr/>
          </p:nvPicPr>
          <p:blipFill rotWithShape="1">
            <a:blip r:embed="rId11"/>
            <a:srcRect l="55264"/>
            <a:stretch/>
          </p:blipFill>
          <p:spPr>
            <a:xfrm>
              <a:off x="10067782" y="4933506"/>
              <a:ext cx="245732" cy="486636"/>
            </a:xfrm>
            <a:prstGeom prst="rect">
              <a:avLst/>
            </a:prstGeom>
          </p:spPr>
        </p:pic>
        <p:pic>
          <p:nvPicPr>
            <p:cNvPr id="111" name="Picture 110"/>
            <p:cNvPicPr>
              <a:picLocks noChangeAspect="1"/>
            </p:cNvPicPr>
            <p:nvPr/>
          </p:nvPicPr>
          <p:blipFill>
            <a:blip r:embed="rId4"/>
            <a:stretch>
              <a:fillRect/>
            </a:stretch>
          </p:blipFill>
          <p:spPr>
            <a:xfrm>
              <a:off x="9804541" y="4149717"/>
              <a:ext cx="386107" cy="606450"/>
            </a:xfrm>
            <a:prstGeom prst="rect">
              <a:avLst/>
            </a:prstGeom>
          </p:spPr>
        </p:pic>
        <p:pic>
          <p:nvPicPr>
            <p:cNvPr id="112" name="Picture 111"/>
            <p:cNvPicPr>
              <a:picLocks noChangeAspect="1"/>
            </p:cNvPicPr>
            <p:nvPr/>
          </p:nvPicPr>
          <p:blipFill rotWithShape="1">
            <a:blip r:embed="rId5"/>
            <a:srcRect l="25354" r="25590"/>
            <a:stretch/>
          </p:blipFill>
          <p:spPr>
            <a:xfrm>
              <a:off x="9669280" y="4418854"/>
              <a:ext cx="208751" cy="600117"/>
            </a:xfrm>
            <a:prstGeom prst="rect">
              <a:avLst/>
            </a:prstGeom>
          </p:spPr>
        </p:pic>
        <p:pic>
          <p:nvPicPr>
            <p:cNvPr id="113" name="Picture 112"/>
            <p:cNvPicPr>
              <a:picLocks noChangeAspect="1"/>
            </p:cNvPicPr>
            <p:nvPr/>
          </p:nvPicPr>
          <p:blipFill>
            <a:blip r:embed="rId7"/>
            <a:stretch>
              <a:fillRect/>
            </a:stretch>
          </p:blipFill>
          <p:spPr>
            <a:xfrm>
              <a:off x="10740704" y="4149717"/>
              <a:ext cx="266255" cy="665637"/>
            </a:xfrm>
            <a:prstGeom prst="rect">
              <a:avLst/>
            </a:prstGeom>
          </p:spPr>
        </p:pic>
      </p:grpSp>
      <p:cxnSp>
        <p:nvCxnSpPr>
          <p:cNvPr id="114" name="Straight Connector 113"/>
          <p:cNvCxnSpPr/>
          <p:nvPr/>
        </p:nvCxnSpPr>
        <p:spPr>
          <a:xfrm flipV="1">
            <a:off x="7615729" y="1755702"/>
            <a:ext cx="640452" cy="399344"/>
          </a:xfrm>
          <a:prstGeom prst="line">
            <a:avLst/>
          </a:prstGeom>
          <a:ln w="3175"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p:cNvCxnSpPr/>
          <p:nvPr/>
        </p:nvCxnSpPr>
        <p:spPr>
          <a:xfrm flipH="1" flipV="1">
            <a:off x="7615729" y="2246967"/>
            <a:ext cx="866342" cy="610962"/>
          </a:xfrm>
          <a:prstGeom prst="line">
            <a:avLst/>
          </a:prstGeom>
          <a:ln w="3175"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sp>
        <p:nvSpPr>
          <p:cNvPr id="116" name="Oval 115"/>
          <p:cNvSpPr/>
          <p:nvPr/>
        </p:nvSpPr>
        <p:spPr>
          <a:xfrm>
            <a:off x="7953696" y="1550860"/>
            <a:ext cx="2065498" cy="1398750"/>
          </a:xfrm>
          <a:prstGeom prst="ellipse">
            <a:avLst/>
          </a:prstGeom>
          <a:solidFill>
            <a:srgbClr val="FFFFFF"/>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7" name="Group 116"/>
          <p:cNvGrpSpPr/>
          <p:nvPr/>
        </p:nvGrpSpPr>
        <p:grpSpPr>
          <a:xfrm>
            <a:off x="8026794" y="1755533"/>
            <a:ext cx="1755084" cy="1056231"/>
            <a:chOff x="9144000" y="4106612"/>
            <a:chExt cx="2260525" cy="1360412"/>
          </a:xfrm>
        </p:grpSpPr>
        <p:pic>
          <p:nvPicPr>
            <p:cNvPr id="118" name="Picture 117"/>
            <p:cNvPicPr>
              <a:picLocks noChangeAspect="1"/>
            </p:cNvPicPr>
            <p:nvPr/>
          </p:nvPicPr>
          <p:blipFill>
            <a:blip r:embed="rId6"/>
            <a:stretch>
              <a:fillRect/>
            </a:stretch>
          </p:blipFill>
          <p:spPr>
            <a:xfrm>
              <a:off x="9737024" y="4611805"/>
              <a:ext cx="568356" cy="503525"/>
            </a:xfrm>
            <a:prstGeom prst="rect">
              <a:avLst/>
            </a:prstGeom>
          </p:spPr>
        </p:pic>
        <p:pic>
          <p:nvPicPr>
            <p:cNvPr id="119" name="Picture 118"/>
            <p:cNvPicPr>
              <a:picLocks noChangeAspect="1"/>
            </p:cNvPicPr>
            <p:nvPr/>
          </p:nvPicPr>
          <p:blipFill>
            <a:blip r:embed="rId4"/>
            <a:stretch>
              <a:fillRect/>
            </a:stretch>
          </p:blipFill>
          <p:spPr>
            <a:xfrm>
              <a:off x="10800422" y="4779526"/>
              <a:ext cx="386107" cy="606450"/>
            </a:xfrm>
            <a:prstGeom prst="rect">
              <a:avLst/>
            </a:prstGeom>
          </p:spPr>
        </p:pic>
        <p:pic>
          <p:nvPicPr>
            <p:cNvPr id="120" name="Picture 119"/>
            <p:cNvPicPr>
              <a:picLocks noChangeAspect="1"/>
            </p:cNvPicPr>
            <p:nvPr/>
          </p:nvPicPr>
          <p:blipFill>
            <a:blip r:embed="rId7"/>
            <a:stretch>
              <a:fillRect/>
            </a:stretch>
          </p:blipFill>
          <p:spPr>
            <a:xfrm>
              <a:off x="10235928" y="4568961"/>
              <a:ext cx="266255" cy="665637"/>
            </a:xfrm>
            <a:prstGeom prst="rect">
              <a:avLst/>
            </a:prstGeom>
          </p:spPr>
        </p:pic>
        <p:pic>
          <p:nvPicPr>
            <p:cNvPr id="121" name="Picture 120"/>
            <p:cNvPicPr>
              <a:picLocks noChangeAspect="1"/>
            </p:cNvPicPr>
            <p:nvPr/>
          </p:nvPicPr>
          <p:blipFill rotWithShape="1">
            <a:blip r:embed="rId5"/>
            <a:srcRect l="25354" r="25590"/>
            <a:stretch/>
          </p:blipFill>
          <p:spPr>
            <a:xfrm>
              <a:off x="11195774" y="4413643"/>
              <a:ext cx="208751" cy="600117"/>
            </a:xfrm>
            <a:prstGeom prst="rect">
              <a:avLst/>
            </a:prstGeom>
          </p:spPr>
        </p:pic>
        <p:pic>
          <p:nvPicPr>
            <p:cNvPr id="122" name="Picture 121"/>
            <p:cNvPicPr>
              <a:picLocks noChangeAspect="1"/>
            </p:cNvPicPr>
            <p:nvPr/>
          </p:nvPicPr>
          <p:blipFill>
            <a:blip r:embed="rId8"/>
            <a:stretch>
              <a:fillRect/>
            </a:stretch>
          </p:blipFill>
          <p:spPr>
            <a:xfrm>
              <a:off x="10224358" y="4106612"/>
              <a:ext cx="379616" cy="505193"/>
            </a:xfrm>
            <a:prstGeom prst="rect">
              <a:avLst/>
            </a:prstGeom>
          </p:spPr>
        </p:pic>
        <p:pic>
          <p:nvPicPr>
            <p:cNvPr id="123" name="Picture 122"/>
            <p:cNvPicPr>
              <a:picLocks noChangeAspect="1"/>
            </p:cNvPicPr>
            <p:nvPr/>
          </p:nvPicPr>
          <p:blipFill rotWithShape="1">
            <a:blip r:embed="rId9"/>
            <a:srcRect l="8255" t="2869" r="8821" b="3628"/>
            <a:stretch/>
          </p:blipFill>
          <p:spPr>
            <a:xfrm>
              <a:off x="10930650" y="4311746"/>
              <a:ext cx="277548" cy="600117"/>
            </a:xfrm>
            <a:prstGeom prst="rect">
              <a:avLst/>
            </a:prstGeom>
          </p:spPr>
        </p:pic>
        <p:pic>
          <p:nvPicPr>
            <p:cNvPr id="124" name="Picture 123"/>
            <p:cNvPicPr>
              <a:picLocks noChangeAspect="1"/>
            </p:cNvPicPr>
            <p:nvPr/>
          </p:nvPicPr>
          <p:blipFill>
            <a:blip r:embed="rId10"/>
            <a:stretch>
              <a:fillRect/>
            </a:stretch>
          </p:blipFill>
          <p:spPr>
            <a:xfrm>
              <a:off x="9144000" y="4511652"/>
              <a:ext cx="518646" cy="535747"/>
            </a:xfrm>
            <a:prstGeom prst="rect">
              <a:avLst/>
            </a:prstGeom>
          </p:spPr>
        </p:pic>
        <p:pic>
          <p:nvPicPr>
            <p:cNvPr id="125" name="Picture 124"/>
            <p:cNvPicPr>
              <a:picLocks noChangeAspect="1"/>
            </p:cNvPicPr>
            <p:nvPr/>
          </p:nvPicPr>
          <p:blipFill rotWithShape="1">
            <a:blip r:embed="rId5"/>
            <a:srcRect l="25354" r="25590"/>
            <a:stretch/>
          </p:blipFill>
          <p:spPr>
            <a:xfrm>
              <a:off x="10613201" y="4779526"/>
              <a:ext cx="208751" cy="600117"/>
            </a:xfrm>
            <a:prstGeom prst="rect">
              <a:avLst/>
            </a:prstGeom>
          </p:spPr>
        </p:pic>
        <p:pic>
          <p:nvPicPr>
            <p:cNvPr id="126" name="Picture 125"/>
            <p:cNvPicPr>
              <a:picLocks noChangeAspect="1"/>
            </p:cNvPicPr>
            <p:nvPr/>
          </p:nvPicPr>
          <p:blipFill>
            <a:blip r:embed="rId4"/>
            <a:stretch>
              <a:fillRect/>
            </a:stretch>
          </p:blipFill>
          <p:spPr>
            <a:xfrm>
              <a:off x="10490844" y="4383425"/>
              <a:ext cx="355301" cy="558065"/>
            </a:xfrm>
            <a:prstGeom prst="rect">
              <a:avLst/>
            </a:prstGeom>
          </p:spPr>
        </p:pic>
        <p:pic>
          <p:nvPicPr>
            <p:cNvPr id="127" name="Picture 126"/>
            <p:cNvPicPr>
              <a:picLocks noChangeAspect="1"/>
            </p:cNvPicPr>
            <p:nvPr/>
          </p:nvPicPr>
          <p:blipFill rotWithShape="1">
            <a:blip r:embed="rId5"/>
            <a:srcRect l="25354" r="25590"/>
            <a:stretch/>
          </p:blipFill>
          <p:spPr>
            <a:xfrm>
              <a:off x="10459490" y="4866907"/>
              <a:ext cx="208751" cy="600117"/>
            </a:xfrm>
            <a:prstGeom prst="rect">
              <a:avLst/>
            </a:prstGeom>
          </p:spPr>
        </p:pic>
        <p:pic>
          <p:nvPicPr>
            <p:cNvPr id="128" name="Picture 127"/>
            <p:cNvPicPr>
              <a:picLocks noChangeAspect="1"/>
            </p:cNvPicPr>
            <p:nvPr/>
          </p:nvPicPr>
          <p:blipFill rotWithShape="1">
            <a:blip r:embed="rId11"/>
            <a:srcRect l="55264"/>
            <a:stretch/>
          </p:blipFill>
          <p:spPr>
            <a:xfrm>
              <a:off x="10067782" y="4933506"/>
              <a:ext cx="245732" cy="486636"/>
            </a:xfrm>
            <a:prstGeom prst="rect">
              <a:avLst/>
            </a:prstGeom>
          </p:spPr>
        </p:pic>
        <p:pic>
          <p:nvPicPr>
            <p:cNvPr id="129" name="Picture 128"/>
            <p:cNvPicPr>
              <a:picLocks noChangeAspect="1"/>
            </p:cNvPicPr>
            <p:nvPr/>
          </p:nvPicPr>
          <p:blipFill>
            <a:blip r:embed="rId4"/>
            <a:stretch>
              <a:fillRect/>
            </a:stretch>
          </p:blipFill>
          <p:spPr>
            <a:xfrm>
              <a:off x="9804541" y="4149717"/>
              <a:ext cx="386107" cy="606450"/>
            </a:xfrm>
            <a:prstGeom prst="rect">
              <a:avLst/>
            </a:prstGeom>
          </p:spPr>
        </p:pic>
        <p:pic>
          <p:nvPicPr>
            <p:cNvPr id="130" name="Picture 129"/>
            <p:cNvPicPr>
              <a:picLocks noChangeAspect="1"/>
            </p:cNvPicPr>
            <p:nvPr/>
          </p:nvPicPr>
          <p:blipFill rotWithShape="1">
            <a:blip r:embed="rId5"/>
            <a:srcRect l="25354" r="25590"/>
            <a:stretch/>
          </p:blipFill>
          <p:spPr>
            <a:xfrm>
              <a:off x="9669280" y="4418854"/>
              <a:ext cx="208751" cy="600117"/>
            </a:xfrm>
            <a:prstGeom prst="rect">
              <a:avLst/>
            </a:prstGeom>
          </p:spPr>
        </p:pic>
        <p:pic>
          <p:nvPicPr>
            <p:cNvPr id="131" name="Picture 130"/>
            <p:cNvPicPr>
              <a:picLocks noChangeAspect="1"/>
            </p:cNvPicPr>
            <p:nvPr/>
          </p:nvPicPr>
          <p:blipFill>
            <a:blip r:embed="rId7"/>
            <a:stretch>
              <a:fillRect/>
            </a:stretch>
          </p:blipFill>
          <p:spPr>
            <a:xfrm>
              <a:off x="10740704" y="4149717"/>
              <a:ext cx="266255" cy="665637"/>
            </a:xfrm>
            <a:prstGeom prst="rect">
              <a:avLst/>
            </a:prstGeom>
          </p:spPr>
        </p:pic>
      </p:grpSp>
      <p:pic>
        <p:nvPicPr>
          <p:cNvPr id="2" name="Picture 1"/>
          <p:cNvPicPr>
            <a:picLocks noChangeAspect="1"/>
          </p:cNvPicPr>
          <p:nvPr/>
        </p:nvPicPr>
        <p:blipFill>
          <a:blip r:embed="rId12"/>
          <a:stretch>
            <a:fillRect/>
          </a:stretch>
        </p:blipFill>
        <p:spPr>
          <a:xfrm>
            <a:off x="8386188" y="3865253"/>
            <a:ext cx="2522349" cy="1418821"/>
          </a:xfrm>
          <a:prstGeom prst="rect">
            <a:avLst/>
          </a:prstGeom>
        </p:spPr>
      </p:pic>
      <p:pic>
        <p:nvPicPr>
          <p:cNvPr id="3" name="Picture 2"/>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275832" y="2711997"/>
            <a:ext cx="1308910" cy="1362382"/>
          </a:xfrm>
          <a:prstGeom prst="rect">
            <a:avLst/>
          </a:prstGeom>
        </p:spPr>
      </p:pic>
      <p:sp>
        <p:nvSpPr>
          <p:cNvPr id="63" name="TextBox 62"/>
          <p:cNvSpPr txBox="1"/>
          <p:nvPr/>
        </p:nvSpPr>
        <p:spPr>
          <a:xfrm>
            <a:off x="1275304" y="119726"/>
            <a:ext cx="9475030" cy="646331"/>
          </a:xfrm>
          <a:prstGeom prst="rect">
            <a:avLst/>
          </a:prstGeom>
          <a:noFill/>
        </p:spPr>
        <p:txBody>
          <a:bodyPr wrap="none" rtlCol="0">
            <a:spAutoFit/>
          </a:bodyPr>
          <a:lstStyle/>
          <a:p>
            <a:r>
              <a:rPr lang="en-US" sz="3600" dirty="0" err="1"/>
              <a:t>PCoA</a:t>
            </a:r>
            <a:r>
              <a:rPr lang="en-US" sz="3600" dirty="0"/>
              <a:t>: visualize beta diversity, unweighted </a:t>
            </a:r>
            <a:r>
              <a:rPr lang="en-US" sz="3600" dirty="0" err="1"/>
              <a:t>Unifrac</a:t>
            </a:r>
            <a:endParaRPr lang="en-US" sz="3600" dirty="0"/>
          </a:p>
        </p:txBody>
      </p:sp>
    </p:spTree>
    <p:extLst>
      <p:ext uri="{BB962C8B-B14F-4D97-AF65-F5344CB8AC3E}">
        <p14:creationId xmlns:p14="http://schemas.microsoft.com/office/powerpoint/2010/main" val="1831232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CA34C3-591D-3D42-8F5A-2897D4814C7B}"/>
              </a:ext>
            </a:extLst>
          </p:cNvPr>
          <p:cNvSpPr>
            <a:spLocks noGrp="1"/>
          </p:cNvSpPr>
          <p:nvPr>
            <p:ph type="title"/>
          </p:nvPr>
        </p:nvSpPr>
        <p:spPr/>
        <p:txBody>
          <a:bodyPr/>
          <a:lstStyle/>
          <a:p>
            <a:pPr algn="ctr"/>
            <a:r>
              <a:rPr lang="en-US" dirty="0"/>
              <a:t>Normalizing for sequencing depth</a:t>
            </a:r>
          </a:p>
        </p:txBody>
      </p:sp>
      <p:sp>
        <p:nvSpPr>
          <p:cNvPr id="3" name="Content Placeholder 2">
            <a:extLst>
              <a:ext uri="{FF2B5EF4-FFF2-40B4-BE49-F238E27FC236}">
                <a16:creationId xmlns:a16="http://schemas.microsoft.com/office/drawing/2014/main" id="{A48DF224-110A-FD4B-B7C8-97E2AAC3056C}"/>
              </a:ext>
            </a:extLst>
          </p:cNvPr>
          <p:cNvSpPr>
            <a:spLocks noGrp="1"/>
          </p:cNvSpPr>
          <p:nvPr>
            <p:ph idx="1"/>
          </p:nvPr>
        </p:nvSpPr>
        <p:spPr>
          <a:xfrm>
            <a:off x="838200" y="1690688"/>
            <a:ext cx="10515600" cy="4351338"/>
          </a:xfrm>
        </p:spPr>
        <p:txBody>
          <a:bodyPr>
            <a:noAutofit/>
          </a:bodyPr>
          <a:lstStyle/>
          <a:p>
            <a:pPr marL="0" indent="0">
              <a:buNone/>
            </a:pPr>
            <a:r>
              <a:rPr lang="en" b="1" dirty="0"/>
              <a:t>Diversity metrics</a:t>
            </a:r>
            <a:r>
              <a:rPr lang="en" dirty="0"/>
              <a:t> are often impacted by the total number of sequences observed in samples</a:t>
            </a:r>
          </a:p>
          <a:p>
            <a:pPr marL="0" indent="0">
              <a:buNone/>
            </a:pPr>
            <a:r>
              <a:rPr lang="en" dirty="0"/>
              <a:t>e.g. two samples can appear more similar just because they have similar sequencing depth..  </a:t>
            </a:r>
          </a:p>
          <a:p>
            <a:pPr marL="0" indent="0">
              <a:buNone/>
            </a:pPr>
            <a:r>
              <a:rPr lang="en" dirty="0"/>
              <a:t>	fecal 1 – 100 reads</a:t>
            </a:r>
          </a:p>
          <a:p>
            <a:pPr marL="0" indent="0">
              <a:buNone/>
            </a:pPr>
            <a:r>
              <a:rPr lang="en" dirty="0"/>
              <a:t>	fecal 2 – 20,0000 reads</a:t>
            </a:r>
          </a:p>
          <a:p>
            <a:pPr marL="0" indent="0">
              <a:buNone/>
            </a:pPr>
            <a:r>
              <a:rPr lang="en" dirty="0"/>
              <a:t>	skin 1 – 105 reads</a:t>
            </a:r>
          </a:p>
          <a:p>
            <a:pPr marL="0" indent="0">
              <a:buNone/>
            </a:pPr>
            <a:r>
              <a:rPr lang="en" dirty="0"/>
              <a:t>	skin 2 – 17,000 reads </a:t>
            </a:r>
          </a:p>
          <a:p>
            <a:pPr marL="0" indent="0">
              <a:buNone/>
            </a:pPr>
            <a:endParaRPr lang="en" dirty="0"/>
          </a:p>
          <a:p>
            <a:pPr marL="0" indent="0">
              <a:buNone/>
            </a:pPr>
            <a:r>
              <a:rPr lang="en" dirty="0"/>
              <a:t>So we need to normalize the reads somehow</a:t>
            </a:r>
            <a:endParaRPr lang="en-US" dirty="0"/>
          </a:p>
        </p:txBody>
      </p:sp>
      <p:cxnSp>
        <p:nvCxnSpPr>
          <p:cNvPr id="5" name="Straight Connector 4">
            <a:extLst>
              <a:ext uri="{FF2B5EF4-FFF2-40B4-BE49-F238E27FC236}">
                <a16:creationId xmlns:a16="http://schemas.microsoft.com/office/drawing/2014/main" id="{BBEE4BB1-2015-CB45-A7AD-03545F5BC951}"/>
              </a:ext>
            </a:extLst>
          </p:cNvPr>
          <p:cNvCxnSpPr/>
          <p:nvPr/>
        </p:nvCxnSpPr>
        <p:spPr>
          <a:xfrm>
            <a:off x="6680200" y="3289300"/>
            <a:ext cx="0" cy="1549400"/>
          </a:xfrm>
          <a:prstGeom prst="line">
            <a:avLst/>
          </a:prstGeom>
        </p:spPr>
        <p:style>
          <a:lnRef idx="3">
            <a:schemeClr val="dk1"/>
          </a:lnRef>
          <a:fillRef idx="0">
            <a:schemeClr val="dk1"/>
          </a:fillRef>
          <a:effectRef idx="2">
            <a:schemeClr val="dk1"/>
          </a:effectRef>
          <a:fontRef idx="minor">
            <a:schemeClr val="tx1"/>
          </a:fontRef>
        </p:style>
      </p:cxnSp>
      <p:cxnSp>
        <p:nvCxnSpPr>
          <p:cNvPr id="6" name="Straight Connector 5">
            <a:extLst>
              <a:ext uri="{FF2B5EF4-FFF2-40B4-BE49-F238E27FC236}">
                <a16:creationId xmlns:a16="http://schemas.microsoft.com/office/drawing/2014/main" id="{E218E799-2E27-2847-A520-491D16F6BF5D}"/>
              </a:ext>
            </a:extLst>
          </p:cNvPr>
          <p:cNvCxnSpPr>
            <a:cxnSpLocks/>
          </p:cNvCxnSpPr>
          <p:nvPr/>
        </p:nvCxnSpPr>
        <p:spPr>
          <a:xfrm flipH="1">
            <a:off x="6680200" y="4864100"/>
            <a:ext cx="1879600" cy="0"/>
          </a:xfrm>
          <a:prstGeom prst="line">
            <a:avLst/>
          </a:prstGeom>
        </p:spPr>
        <p:style>
          <a:lnRef idx="3">
            <a:schemeClr val="dk1"/>
          </a:lnRef>
          <a:fillRef idx="0">
            <a:schemeClr val="dk1"/>
          </a:fillRef>
          <a:effectRef idx="2">
            <a:schemeClr val="dk1"/>
          </a:effectRef>
          <a:fontRef idx="minor">
            <a:schemeClr val="tx1"/>
          </a:fontRef>
        </p:style>
      </p:cxnSp>
      <p:sp>
        <p:nvSpPr>
          <p:cNvPr id="8" name="TextBox 7">
            <a:extLst>
              <a:ext uri="{FF2B5EF4-FFF2-40B4-BE49-F238E27FC236}">
                <a16:creationId xmlns:a16="http://schemas.microsoft.com/office/drawing/2014/main" id="{79378CBA-4363-0442-BCC5-978F1D2F0300}"/>
              </a:ext>
            </a:extLst>
          </p:cNvPr>
          <p:cNvSpPr txBox="1"/>
          <p:nvPr/>
        </p:nvSpPr>
        <p:spPr>
          <a:xfrm rot="16200000">
            <a:off x="5603670" y="3879334"/>
            <a:ext cx="1585499" cy="369332"/>
          </a:xfrm>
          <a:prstGeom prst="rect">
            <a:avLst/>
          </a:prstGeom>
          <a:noFill/>
        </p:spPr>
        <p:txBody>
          <a:bodyPr wrap="none" rtlCol="0">
            <a:spAutoFit/>
          </a:bodyPr>
          <a:lstStyle/>
          <a:p>
            <a:r>
              <a:rPr lang="en-US" dirty="0"/>
              <a:t>Observed ASVs</a:t>
            </a:r>
          </a:p>
        </p:txBody>
      </p:sp>
      <p:sp>
        <p:nvSpPr>
          <p:cNvPr id="9" name="TextBox 8">
            <a:extLst>
              <a:ext uri="{FF2B5EF4-FFF2-40B4-BE49-F238E27FC236}">
                <a16:creationId xmlns:a16="http://schemas.microsoft.com/office/drawing/2014/main" id="{76FDB368-79EF-214A-8060-5A88EC769995}"/>
              </a:ext>
            </a:extLst>
          </p:cNvPr>
          <p:cNvSpPr txBox="1"/>
          <p:nvPr/>
        </p:nvSpPr>
        <p:spPr>
          <a:xfrm rot="16200000">
            <a:off x="6539338" y="5095317"/>
            <a:ext cx="831766" cy="369332"/>
          </a:xfrm>
          <a:prstGeom prst="rect">
            <a:avLst/>
          </a:prstGeom>
          <a:noFill/>
        </p:spPr>
        <p:txBody>
          <a:bodyPr wrap="none" rtlCol="0">
            <a:spAutoFit/>
          </a:bodyPr>
          <a:lstStyle/>
          <a:p>
            <a:r>
              <a:rPr lang="en-US" dirty="0"/>
              <a:t>Fecal 1</a:t>
            </a:r>
          </a:p>
        </p:txBody>
      </p:sp>
      <p:sp>
        <p:nvSpPr>
          <p:cNvPr id="10" name="TextBox 9">
            <a:extLst>
              <a:ext uri="{FF2B5EF4-FFF2-40B4-BE49-F238E27FC236}">
                <a16:creationId xmlns:a16="http://schemas.microsoft.com/office/drawing/2014/main" id="{A8B5A298-0B99-3440-8F16-1B581DAD4FF9}"/>
              </a:ext>
            </a:extLst>
          </p:cNvPr>
          <p:cNvSpPr txBox="1"/>
          <p:nvPr/>
        </p:nvSpPr>
        <p:spPr>
          <a:xfrm rot="16200000">
            <a:off x="6908670" y="5078648"/>
            <a:ext cx="831766" cy="369332"/>
          </a:xfrm>
          <a:prstGeom prst="rect">
            <a:avLst/>
          </a:prstGeom>
          <a:noFill/>
        </p:spPr>
        <p:txBody>
          <a:bodyPr wrap="none" rtlCol="0">
            <a:spAutoFit/>
          </a:bodyPr>
          <a:lstStyle/>
          <a:p>
            <a:r>
              <a:rPr lang="en-US" dirty="0"/>
              <a:t>Fecal 2</a:t>
            </a:r>
          </a:p>
        </p:txBody>
      </p:sp>
      <p:sp>
        <p:nvSpPr>
          <p:cNvPr id="11" name="TextBox 10">
            <a:extLst>
              <a:ext uri="{FF2B5EF4-FFF2-40B4-BE49-F238E27FC236}">
                <a16:creationId xmlns:a16="http://schemas.microsoft.com/office/drawing/2014/main" id="{38FD6254-5F26-4E4A-90BB-F6220C40F3EB}"/>
              </a:ext>
            </a:extLst>
          </p:cNvPr>
          <p:cNvSpPr txBox="1"/>
          <p:nvPr/>
        </p:nvSpPr>
        <p:spPr>
          <a:xfrm rot="16200000">
            <a:off x="7323413" y="5104048"/>
            <a:ext cx="739305" cy="369332"/>
          </a:xfrm>
          <a:prstGeom prst="rect">
            <a:avLst/>
          </a:prstGeom>
          <a:noFill/>
        </p:spPr>
        <p:txBody>
          <a:bodyPr wrap="none" rtlCol="0">
            <a:spAutoFit/>
          </a:bodyPr>
          <a:lstStyle/>
          <a:p>
            <a:r>
              <a:rPr lang="en-US" dirty="0"/>
              <a:t>Skin 1</a:t>
            </a:r>
          </a:p>
        </p:txBody>
      </p:sp>
      <p:sp>
        <p:nvSpPr>
          <p:cNvPr id="12" name="TextBox 11">
            <a:extLst>
              <a:ext uri="{FF2B5EF4-FFF2-40B4-BE49-F238E27FC236}">
                <a16:creationId xmlns:a16="http://schemas.microsoft.com/office/drawing/2014/main" id="{5200AE53-3019-6B45-8B9C-883D979898A3}"/>
              </a:ext>
            </a:extLst>
          </p:cNvPr>
          <p:cNvSpPr txBox="1"/>
          <p:nvPr/>
        </p:nvSpPr>
        <p:spPr>
          <a:xfrm rot="16200000">
            <a:off x="7691926" y="5095315"/>
            <a:ext cx="739305" cy="369332"/>
          </a:xfrm>
          <a:prstGeom prst="rect">
            <a:avLst/>
          </a:prstGeom>
          <a:noFill/>
        </p:spPr>
        <p:txBody>
          <a:bodyPr wrap="none" rtlCol="0">
            <a:spAutoFit/>
          </a:bodyPr>
          <a:lstStyle/>
          <a:p>
            <a:r>
              <a:rPr lang="en-US" dirty="0"/>
              <a:t>Skin 2</a:t>
            </a:r>
          </a:p>
        </p:txBody>
      </p:sp>
      <p:sp>
        <p:nvSpPr>
          <p:cNvPr id="14" name="Oval 13">
            <a:extLst>
              <a:ext uri="{FF2B5EF4-FFF2-40B4-BE49-F238E27FC236}">
                <a16:creationId xmlns:a16="http://schemas.microsoft.com/office/drawing/2014/main" id="{754D5BDD-C34F-8843-B5F9-A1A16DB11837}"/>
              </a:ext>
            </a:extLst>
          </p:cNvPr>
          <p:cNvSpPr/>
          <p:nvPr/>
        </p:nvSpPr>
        <p:spPr>
          <a:xfrm>
            <a:off x="6830630" y="4405416"/>
            <a:ext cx="184650" cy="228580"/>
          </a:xfrm>
          <a:prstGeom prst="ellipse">
            <a:avLst/>
          </a:prstGeom>
          <a:solidFill>
            <a:srgbClr val="7030A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3D225B6B-8C80-C045-8950-FE2708F0B9E5}"/>
              </a:ext>
            </a:extLst>
          </p:cNvPr>
          <p:cNvSpPr/>
          <p:nvPr/>
        </p:nvSpPr>
        <p:spPr>
          <a:xfrm>
            <a:off x="7232227" y="3467100"/>
            <a:ext cx="184650" cy="228580"/>
          </a:xfrm>
          <a:prstGeom prst="ellipse">
            <a:avLst/>
          </a:prstGeom>
          <a:solidFill>
            <a:srgbClr val="7030A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AB5935E6-878C-8044-B15A-4CE0F4A74370}"/>
              </a:ext>
            </a:extLst>
          </p:cNvPr>
          <p:cNvSpPr/>
          <p:nvPr/>
        </p:nvSpPr>
        <p:spPr>
          <a:xfrm>
            <a:off x="7557955" y="4368800"/>
            <a:ext cx="184650" cy="228580"/>
          </a:xfrm>
          <a:prstGeom prst="ellipse">
            <a:avLst/>
          </a:prstGeom>
          <a:solidFill>
            <a:srgbClr val="FFC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E21B65D8-6EE3-BE48-8631-0DD6564FC2B2}"/>
              </a:ext>
            </a:extLst>
          </p:cNvPr>
          <p:cNvSpPr/>
          <p:nvPr/>
        </p:nvSpPr>
        <p:spPr>
          <a:xfrm>
            <a:off x="7951655" y="3683000"/>
            <a:ext cx="184650" cy="228580"/>
          </a:xfrm>
          <a:prstGeom prst="ellipse">
            <a:avLst/>
          </a:prstGeom>
          <a:solidFill>
            <a:srgbClr val="FFC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192968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7F836C6-316B-F34D-B5D5-ECEEBF6D6793}"/>
              </a:ext>
            </a:extLst>
          </p:cNvPr>
          <p:cNvSpPr txBox="1"/>
          <p:nvPr/>
        </p:nvSpPr>
        <p:spPr>
          <a:xfrm>
            <a:off x="2777067" y="383822"/>
            <a:ext cx="4536755" cy="646331"/>
          </a:xfrm>
          <a:prstGeom prst="rect">
            <a:avLst/>
          </a:prstGeom>
          <a:noFill/>
        </p:spPr>
        <p:txBody>
          <a:bodyPr wrap="none" rtlCol="0">
            <a:spAutoFit/>
          </a:bodyPr>
          <a:lstStyle/>
          <a:p>
            <a:r>
              <a:rPr lang="en-US" sz="3600" dirty="0">
                <a:latin typeface="+mj-lt"/>
              </a:rPr>
              <a:t>beta-group-significance</a:t>
            </a:r>
          </a:p>
        </p:txBody>
      </p:sp>
      <p:sp>
        <p:nvSpPr>
          <p:cNvPr id="3" name="TextBox 2">
            <a:extLst>
              <a:ext uri="{FF2B5EF4-FFF2-40B4-BE49-F238E27FC236}">
                <a16:creationId xmlns:a16="http://schemas.microsoft.com/office/drawing/2014/main" id="{CF053EFE-D887-A543-B413-5BF5097DA040}"/>
              </a:ext>
            </a:extLst>
          </p:cNvPr>
          <p:cNvSpPr txBox="1"/>
          <p:nvPr/>
        </p:nvSpPr>
        <p:spPr>
          <a:xfrm>
            <a:off x="1303866" y="1919109"/>
            <a:ext cx="8940800" cy="4154984"/>
          </a:xfrm>
          <a:prstGeom prst="rect">
            <a:avLst/>
          </a:prstGeom>
          <a:noFill/>
        </p:spPr>
        <p:txBody>
          <a:bodyPr wrap="square" rtlCol="0">
            <a:spAutoFit/>
          </a:bodyPr>
          <a:lstStyle/>
          <a:p>
            <a:r>
              <a:rPr lang="en-US" sz="2400" dirty="0">
                <a:latin typeface="Calibri Light" panose="020F0302020204030204" pitchFamily="34" charset="0"/>
                <a:cs typeface="Calibri Light" panose="020F0302020204030204" pitchFamily="34" charset="0"/>
              </a:rPr>
              <a:t>PERMANOVA  - multivariate analysis of variance to determine significant difference between groups. Null = the centroids and dispersion of the groups as defined by measure space are equivalent for all groups.   </a:t>
            </a:r>
          </a:p>
          <a:p>
            <a:endParaRPr lang="en-US" sz="2400" dirty="0">
              <a:latin typeface="Calibri Light" panose="020F0302020204030204" pitchFamily="34" charset="0"/>
              <a:cs typeface="Calibri Light" panose="020F0302020204030204" pitchFamily="34" charset="0"/>
            </a:endParaRPr>
          </a:p>
          <a:p>
            <a:r>
              <a:rPr lang="en-US" sz="2400" dirty="0">
                <a:latin typeface="Calibri Light" panose="020F0302020204030204" pitchFamily="34" charset="0"/>
                <a:cs typeface="Calibri Light" panose="020F0302020204030204" pitchFamily="34" charset="0"/>
              </a:rPr>
              <a:t>Adonis allows for more than a one-way (multifactor) </a:t>
            </a:r>
            <a:r>
              <a:rPr lang="en-US" sz="2400" dirty="0" err="1">
                <a:latin typeface="Calibri Light" panose="020F0302020204030204" pitchFamily="34" charset="0"/>
                <a:cs typeface="Calibri Light" panose="020F0302020204030204" pitchFamily="34" charset="0"/>
              </a:rPr>
              <a:t>permanova</a:t>
            </a:r>
            <a:endParaRPr lang="en-US" sz="2400" dirty="0">
              <a:latin typeface="Calibri Light" panose="020F0302020204030204" pitchFamily="34" charset="0"/>
              <a:cs typeface="Calibri Light" panose="020F0302020204030204" pitchFamily="34" charset="0"/>
            </a:endParaRPr>
          </a:p>
          <a:p>
            <a:endParaRPr lang="en-US" sz="2400" dirty="0">
              <a:latin typeface="Calibri Light" panose="020F0302020204030204" pitchFamily="34" charset="0"/>
              <a:cs typeface="Calibri Light" panose="020F0302020204030204" pitchFamily="34" charset="0"/>
            </a:endParaRPr>
          </a:p>
          <a:p>
            <a:r>
              <a:rPr lang="en-US" sz="2400" dirty="0">
                <a:latin typeface="Calibri Light" panose="020F0302020204030204" pitchFamily="34" charset="0"/>
                <a:cs typeface="Calibri Light" panose="020F0302020204030204" pitchFamily="34" charset="0"/>
              </a:rPr>
              <a:t>PERMDISP – used in conjunction with PERMANOVA. Null hypothesis: dispersion is equivalent </a:t>
            </a:r>
          </a:p>
          <a:p>
            <a:endParaRPr lang="en-US" sz="2400" dirty="0">
              <a:latin typeface="Calibri Light" panose="020F0302020204030204" pitchFamily="34" charset="0"/>
              <a:cs typeface="Calibri Light" panose="020F0302020204030204" pitchFamily="34" charset="0"/>
            </a:endParaRPr>
          </a:p>
          <a:p>
            <a:endParaRPr lang="en-US" sz="2400" dirty="0">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8376696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E5CE5C-79FA-8B41-98C0-44B7B68DB18D}"/>
              </a:ext>
            </a:extLst>
          </p:cNvPr>
          <p:cNvSpPr>
            <a:spLocks noGrp="1"/>
          </p:cNvSpPr>
          <p:nvPr>
            <p:ph type="title"/>
          </p:nvPr>
        </p:nvSpPr>
        <p:spPr/>
        <p:txBody>
          <a:bodyPr/>
          <a:lstStyle/>
          <a:p>
            <a:r>
              <a:rPr lang="en-US" dirty="0"/>
              <a:t>Earth Microbiome Project</a:t>
            </a:r>
          </a:p>
        </p:txBody>
      </p:sp>
      <p:pic>
        <p:nvPicPr>
          <p:cNvPr id="4" name="Picture 3">
            <a:extLst>
              <a:ext uri="{FF2B5EF4-FFF2-40B4-BE49-F238E27FC236}">
                <a16:creationId xmlns:a16="http://schemas.microsoft.com/office/drawing/2014/main" id="{8AA191FE-4534-BE47-A625-19822CEFA857}"/>
              </a:ext>
            </a:extLst>
          </p:cNvPr>
          <p:cNvPicPr>
            <a:picLocks noChangeAspect="1"/>
          </p:cNvPicPr>
          <p:nvPr/>
        </p:nvPicPr>
        <p:blipFill>
          <a:blip r:embed="rId3"/>
          <a:stretch>
            <a:fillRect/>
          </a:stretch>
        </p:blipFill>
        <p:spPr>
          <a:xfrm>
            <a:off x="719591" y="2028867"/>
            <a:ext cx="4347337" cy="4241304"/>
          </a:xfrm>
          <a:prstGeom prst="rect">
            <a:avLst/>
          </a:prstGeom>
        </p:spPr>
      </p:pic>
      <p:pic>
        <p:nvPicPr>
          <p:cNvPr id="5" name="Picture 4">
            <a:extLst>
              <a:ext uri="{FF2B5EF4-FFF2-40B4-BE49-F238E27FC236}">
                <a16:creationId xmlns:a16="http://schemas.microsoft.com/office/drawing/2014/main" id="{FEEFF01E-EAA0-9A4F-B59C-A588150FDAC3}"/>
              </a:ext>
            </a:extLst>
          </p:cNvPr>
          <p:cNvPicPr>
            <a:picLocks noChangeAspect="1"/>
          </p:cNvPicPr>
          <p:nvPr/>
        </p:nvPicPr>
        <p:blipFill>
          <a:blip r:embed="rId4"/>
          <a:stretch>
            <a:fillRect/>
          </a:stretch>
        </p:blipFill>
        <p:spPr>
          <a:xfrm>
            <a:off x="6210672" y="2240642"/>
            <a:ext cx="4834730" cy="4252233"/>
          </a:xfrm>
          <a:prstGeom prst="rect">
            <a:avLst/>
          </a:prstGeom>
        </p:spPr>
      </p:pic>
      <p:pic>
        <p:nvPicPr>
          <p:cNvPr id="7" name="Picture 6">
            <a:extLst>
              <a:ext uri="{FF2B5EF4-FFF2-40B4-BE49-F238E27FC236}">
                <a16:creationId xmlns:a16="http://schemas.microsoft.com/office/drawing/2014/main" id="{CB2407D8-3CAD-434A-941A-24E6D5C06B65}"/>
              </a:ext>
            </a:extLst>
          </p:cNvPr>
          <p:cNvPicPr>
            <a:picLocks noChangeAspect="1"/>
          </p:cNvPicPr>
          <p:nvPr/>
        </p:nvPicPr>
        <p:blipFill>
          <a:blip r:embed="rId5"/>
          <a:stretch>
            <a:fillRect/>
          </a:stretch>
        </p:blipFill>
        <p:spPr>
          <a:xfrm>
            <a:off x="10512374" y="2605808"/>
            <a:ext cx="1295400" cy="2120900"/>
          </a:xfrm>
          <a:prstGeom prst="rect">
            <a:avLst/>
          </a:prstGeom>
        </p:spPr>
      </p:pic>
      <p:sp>
        <p:nvSpPr>
          <p:cNvPr id="8" name="TextBox 7">
            <a:extLst>
              <a:ext uri="{FF2B5EF4-FFF2-40B4-BE49-F238E27FC236}">
                <a16:creationId xmlns:a16="http://schemas.microsoft.com/office/drawing/2014/main" id="{A36EB0C4-A1EA-F047-9ADA-B1B20E3EEDF0}"/>
              </a:ext>
            </a:extLst>
          </p:cNvPr>
          <p:cNvSpPr txBox="1"/>
          <p:nvPr/>
        </p:nvSpPr>
        <p:spPr>
          <a:xfrm>
            <a:off x="10019319" y="6492875"/>
            <a:ext cx="2052165" cy="276999"/>
          </a:xfrm>
          <a:prstGeom prst="rect">
            <a:avLst/>
          </a:prstGeom>
          <a:noFill/>
        </p:spPr>
        <p:txBody>
          <a:bodyPr wrap="none" rtlCol="0">
            <a:spAutoFit/>
          </a:bodyPr>
          <a:lstStyle/>
          <a:p>
            <a:r>
              <a:rPr lang="en-US" sz="1200" dirty="0"/>
              <a:t>Thompson </a:t>
            </a:r>
            <a:r>
              <a:rPr lang="en-US" sz="1200" i="1" dirty="0"/>
              <a:t>et al. </a:t>
            </a:r>
            <a:r>
              <a:rPr lang="en-US" sz="1200" dirty="0"/>
              <a:t>2017, </a:t>
            </a:r>
            <a:r>
              <a:rPr lang="en-US" sz="1200" i="1" dirty="0"/>
              <a:t>Nature</a:t>
            </a:r>
          </a:p>
        </p:txBody>
      </p:sp>
      <p:pic>
        <p:nvPicPr>
          <p:cNvPr id="10" name="Picture 9">
            <a:extLst>
              <a:ext uri="{FF2B5EF4-FFF2-40B4-BE49-F238E27FC236}">
                <a16:creationId xmlns:a16="http://schemas.microsoft.com/office/drawing/2014/main" id="{1BACB80A-A4F9-0440-8070-78C95BD37995}"/>
              </a:ext>
            </a:extLst>
          </p:cNvPr>
          <p:cNvPicPr>
            <a:picLocks noChangeAspect="1"/>
          </p:cNvPicPr>
          <p:nvPr/>
        </p:nvPicPr>
        <p:blipFill>
          <a:blip r:embed="rId6"/>
          <a:stretch>
            <a:fillRect/>
          </a:stretch>
        </p:blipFill>
        <p:spPr>
          <a:xfrm>
            <a:off x="4480905" y="2605808"/>
            <a:ext cx="1148136" cy="823192"/>
          </a:xfrm>
          <a:prstGeom prst="rect">
            <a:avLst/>
          </a:prstGeom>
        </p:spPr>
      </p:pic>
      <p:sp>
        <p:nvSpPr>
          <p:cNvPr id="11" name="TextBox 10">
            <a:extLst>
              <a:ext uri="{FF2B5EF4-FFF2-40B4-BE49-F238E27FC236}">
                <a16:creationId xmlns:a16="http://schemas.microsoft.com/office/drawing/2014/main" id="{0F7E1ED2-CAB8-F945-AC37-143230307C3C}"/>
              </a:ext>
            </a:extLst>
          </p:cNvPr>
          <p:cNvSpPr txBox="1"/>
          <p:nvPr/>
        </p:nvSpPr>
        <p:spPr>
          <a:xfrm>
            <a:off x="4105466" y="2267629"/>
            <a:ext cx="1425198" cy="369332"/>
          </a:xfrm>
          <a:prstGeom prst="rect">
            <a:avLst/>
          </a:prstGeom>
          <a:solidFill>
            <a:schemeClr val="bg1"/>
          </a:solidFill>
        </p:spPr>
        <p:txBody>
          <a:bodyPr wrap="none" rtlCol="0">
            <a:spAutoFit/>
          </a:bodyPr>
          <a:lstStyle/>
          <a:p>
            <a:r>
              <a:rPr lang="en-US" dirty="0"/>
              <a:t>EMPO level 2</a:t>
            </a:r>
          </a:p>
        </p:txBody>
      </p:sp>
      <p:sp>
        <p:nvSpPr>
          <p:cNvPr id="12" name="TextBox 11">
            <a:extLst>
              <a:ext uri="{FF2B5EF4-FFF2-40B4-BE49-F238E27FC236}">
                <a16:creationId xmlns:a16="http://schemas.microsoft.com/office/drawing/2014/main" id="{87925033-F892-B445-A7BB-5C5FC23B0CE5}"/>
              </a:ext>
            </a:extLst>
          </p:cNvPr>
          <p:cNvSpPr txBox="1"/>
          <p:nvPr/>
        </p:nvSpPr>
        <p:spPr>
          <a:xfrm>
            <a:off x="9799775" y="2028867"/>
            <a:ext cx="1425198" cy="369332"/>
          </a:xfrm>
          <a:prstGeom prst="rect">
            <a:avLst/>
          </a:prstGeom>
          <a:solidFill>
            <a:schemeClr val="bg1"/>
          </a:solidFill>
        </p:spPr>
        <p:txBody>
          <a:bodyPr wrap="none" rtlCol="0">
            <a:spAutoFit/>
          </a:bodyPr>
          <a:lstStyle/>
          <a:p>
            <a:r>
              <a:rPr lang="en-US" dirty="0"/>
              <a:t>EMPO level 3</a:t>
            </a:r>
          </a:p>
        </p:txBody>
      </p:sp>
    </p:spTree>
    <p:extLst>
      <p:ext uri="{BB962C8B-B14F-4D97-AF65-F5344CB8AC3E}">
        <p14:creationId xmlns:p14="http://schemas.microsoft.com/office/powerpoint/2010/main" val="33816998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oogle Shape;2598;p317">
            <a:extLst>
              <a:ext uri="{FF2B5EF4-FFF2-40B4-BE49-F238E27FC236}">
                <a16:creationId xmlns:a16="http://schemas.microsoft.com/office/drawing/2014/main" id="{49FB7625-F1AB-F812-D02C-37D328A40F60}"/>
              </a:ext>
            </a:extLst>
          </p:cNvPr>
          <p:cNvPicPr preferRelativeResize="0"/>
          <p:nvPr/>
        </p:nvPicPr>
        <p:blipFill rotWithShape="1">
          <a:blip r:embed="rId3"/>
          <a:srcRect l="4047" t="18182" r="5044"/>
          <a:stretch/>
        </p:blipFill>
        <p:spPr>
          <a:xfrm>
            <a:off x="20" y="10"/>
            <a:ext cx="12191981" cy="6857990"/>
          </a:xfrm>
          <a:prstGeom prst="rect">
            <a:avLst/>
          </a:prstGeom>
          <a:noFill/>
        </p:spPr>
      </p:pic>
      <p:sp>
        <p:nvSpPr>
          <p:cNvPr id="2" name="Title 1">
            <a:extLst>
              <a:ext uri="{FF2B5EF4-FFF2-40B4-BE49-F238E27FC236}">
                <a16:creationId xmlns:a16="http://schemas.microsoft.com/office/drawing/2014/main" id="{5B7E3ADD-51EE-3948-A7D3-E89C21CDFE9D}"/>
              </a:ext>
            </a:extLst>
          </p:cNvPr>
          <p:cNvSpPr>
            <a:spLocks noGrp="1"/>
          </p:cNvSpPr>
          <p:nvPr>
            <p:ph type="title"/>
          </p:nvPr>
        </p:nvSpPr>
        <p:spPr>
          <a:xfrm>
            <a:off x="404553" y="3091928"/>
            <a:ext cx="9078562" cy="2387600"/>
          </a:xfrm>
        </p:spPr>
        <p:txBody>
          <a:bodyPr vert="horz" lIns="91440" tIns="45720" rIns="91440" bIns="45720" rtlCol="0" anchor="b">
            <a:normAutofit/>
          </a:bodyPr>
          <a:lstStyle/>
          <a:p>
            <a:r>
              <a:rPr lang="en-US" sz="6600"/>
              <a:t>Why might diversity be important?</a:t>
            </a:r>
          </a:p>
        </p:txBody>
      </p:sp>
      <p:sp>
        <p:nvSpPr>
          <p:cNvPr id="3" name="Content Placeholder 2">
            <a:extLst>
              <a:ext uri="{FF2B5EF4-FFF2-40B4-BE49-F238E27FC236}">
                <a16:creationId xmlns:a16="http://schemas.microsoft.com/office/drawing/2014/main" id="{AC14E059-E0E1-6F4C-9125-D0C2BDAFF791}"/>
              </a:ext>
            </a:extLst>
          </p:cNvPr>
          <p:cNvSpPr>
            <a:spLocks noGrp="1"/>
          </p:cNvSpPr>
          <p:nvPr>
            <p:ph idx="1"/>
          </p:nvPr>
        </p:nvSpPr>
        <p:spPr>
          <a:xfrm>
            <a:off x="404553" y="5624945"/>
            <a:ext cx="9078562" cy="592975"/>
          </a:xfrm>
        </p:spPr>
        <p:txBody>
          <a:bodyPr vert="horz" lIns="91440" tIns="45720" rIns="91440" bIns="45720" rtlCol="0" anchor="ctr">
            <a:normAutofit/>
          </a:bodyPr>
          <a:lstStyle/>
          <a:p>
            <a:pPr marL="0" indent="0">
              <a:buNone/>
            </a:pPr>
            <a:r>
              <a:rPr lang="en-US" sz="2400"/>
              <a:t>Diversity of microbes can be related to diversity of function</a:t>
            </a:r>
          </a:p>
        </p:txBody>
      </p:sp>
    </p:spTree>
    <p:extLst>
      <p:ext uri="{BB962C8B-B14F-4D97-AF65-F5344CB8AC3E}">
        <p14:creationId xmlns:p14="http://schemas.microsoft.com/office/powerpoint/2010/main" val="40551418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2E857C6-908D-4F4E-AAAA-B479FDFCDD89}"/>
              </a:ext>
            </a:extLst>
          </p:cNvPr>
          <p:cNvSpPr txBox="1"/>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lnSpc>
                <a:spcPct val="90000"/>
              </a:lnSpc>
              <a:spcBef>
                <a:spcPct val="0"/>
              </a:spcBef>
              <a:spcAft>
                <a:spcPts val="600"/>
              </a:spcAft>
            </a:pPr>
            <a:r>
              <a:rPr lang="en-US" sz="2600" kern="1200" dirty="0" err="1">
                <a:solidFill>
                  <a:srgbClr val="FFFFFF"/>
                </a:solidFill>
                <a:latin typeface="+mj-lt"/>
                <a:ea typeface="+mj-ea"/>
                <a:cs typeface="+mj-cs"/>
              </a:rPr>
              <a:t>Leff</a:t>
            </a:r>
            <a:r>
              <a:rPr lang="en-US" sz="2600" kern="1200" dirty="0">
                <a:solidFill>
                  <a:srgbClr val="FFFFFF"/>
                </a:solidFill>
                <a:latin typeface="+mj-lt"/>
                <a:ea typeface="+mj-ea"/>
                <a:cs typeface="+mj-cs"/>
              </a:rPr>
              <a:t> </a:t>
            </a:r>
            <a:r>
              <a:rPr lang="en-US" sz="2600" i="1" kern="1200" dirty="0">
                <a:solidFill>
                  <a:srgbClr val="FFFFFF"/>
                </a:solidFill>
                <a:latin typeface="+mj-lt"/>
                <a:ea typeface="+mj-ea"/>
                <a:cs typeface="+mj-cs"/>
              </a:rPr>
              <a:t>et al. </a:t>
            </a:r>
            <a:r>
              <a:rPr lang="en-US" sz="2600" kern="1200" dirty="0">
                <a:solidFill>
                  <a:srgbClr val="FFFFFF"/>
                </a:solidFill>
                <a:latin typeface="+mj-lt"/>
                <a:ea typeface="+mj-ea"/>
                <a:cs typeface="+mj-cs"/>
              </a:rPr>
              <a:t>2015</a:t>
            </a:r>
          </a:p>
        </p:txBody>
      </p:sp>
      <p:pic>
        <p:nvPicPr>
          <p:cNvPr id="4" name="Picture 3">
            <a:extLst>
              <a:ext uri="{FF2B5EF4-FFF2-40B4-BE49-F238E27FC236}">
                <a16:creationId xmlns:a16="http://schemas.microsoft.com/office/drawing/2014/main" id="{B0EF417D-CD5D-F84B-806F-D0F84E063F01}"/>
              </a:ext>
            </a:extLst>
          </p:cNvPr>
          <p:cNvPicPr>
            <a:picLocks noChangeAspect="1"/>
          </p:cNvPicPr>
          <p:nvPr/>
        </p:nvPicPr>
        <p:blipFill rotWithShape="1">
          <a:blip r:embed="rId3"/>
          <a:srcRect b="9819"/>
          <a:stretch/>
        </p:blipFill>
        <p:spPr>
          <a:xfrm>
            <a:off x="3898652" y="344008"/>
            <a:ext cx="7653268" cy="5624992"/>
          </a:xfrm>
          <a:prstGeom prst="rect">
            <a:avLst/>
          </a:prstGeom>
        </p:spPr>
      </p:pic>
      <p:sp>
        <p:nvSpPr>
          <p:cNvPr id="3" name="TextBox 2">
            <a:extLst>
              <a:ext uri="{FF2B5EF4-FFF2-40B4-BE49-F238E27FC236}">
                <a16:creationId xmlns:a16="http://schemas.microsoft.com/office/drawing/2014/main" id="{8731CF99-7D0E-FA4C-9927-E85CEA6EF7D7}"/>
              </a:ext>
            </a:extLst>
          </p:cNvPr>
          <p:cNvSpPr txBox="1"/>
          <p:nvPr/>
        </p:nvSpPr>
        <p:spPr>
          <a:xfrm>
            <a:off x="4791919" y="91912"/>
            <a:ext cx="459228" cy="369332"/>
          </a:xfrm>
          <a:prstGeom prst="rect">
            <a:avLst/>
          </a:prstGeom>
          <a:noFill/>
        </p:spPr>
        <p:txBody>
          <a:bodyPr wrap="none" rtlCol="0">
            <a:spAutoFit/>
          </a:bodyPr>
          <a:lstStyle/>
          <a:p>
            <a:r>
              <a:rPr lang="en-US" dirty="0"/>
              <a:t>ITS</a:t>
            </a:r>
          </a:p>
        </p:txBody>
      </p:sp>
      <p:sp>
        <p:nvSpPr>
          <p:cNvPr id="8" name="TextBox 7">
            <a:extLst>
              <a:ext uri="{FF2B5EF4-FFF2-40B4-BE49-F238E27FC236}">
                <a16:creationId xmlns:a16="http://schemas.microsoft.com/office/drawing/2014/main" id="{280B8AE7-45CC-EA45-8608-52F6B0526804}"/>
              </a:ext>
            </a:extLst>
          </p:cNvPr>
          <p:cNvSpPr txBox="1"/>
          <p:nvPr/>
        </p:nvSpPr>
        <p:spPr>
          <a:xfrm>
            <a:off x="6193555" y="91912"/>
            <a:ext cx="1064715" cy="369332"/>
          </a:xfrm>
          <a:prstGeom prst="rect">
            <a:avLst/>
          </a:prstGeom>
          <a:noFill/>
        </p:spPr>
        <p:txBody>
          <a:bodyPr wrap="none" rtlCol="0">
            <a:spAutoFit/>
          </a:bodyPr>
          <a:lstStyle/>
          <a:p>
            <a:r>
              <a:rPr lang="en-US" dirty="0"/>
              <a:t>16S rRNA</a:t>
            </a:r>
          </a:p>
        </p:txBody>
      </p:sp>
      <p:sp>
        <p:nvSpPr>
          <p:cNvPr id="9" name="TextBox 8">
            <a:extLst>
              <a:ext uri="{FF2B5EF4-FFF2-40B4-BE49-F238E27FC236}">
                <a16:creationId xmlns:a16="http://schemas.microsoft.com/office/drawing/2014/main" id="{2D6D37CE-6BC8-8C4C-8732-88C13AD6E5F3}"/>
              </a:ext>
            </a:extLst>
          </p:cNvPr>
          <p:cNvSpPr txBox="1"/>
          <p:nvPr/>
        </p:nvSpPr>
        <p:spPr>
          <a:xfrm>
            <a:off x="7815952" y="91912"/>
            <a:ext cx="1064715" cy="369332"/>
          </a:xfrm>
          <a:prstGeom prst="rect">
            <a:avLst/>
          </a:prstGeom>
          <a:noFill/>
        </p:spPr>
        <p:txBody>
          <a:bodyPr wrap="none" rtlCol="0">
            <a:spAutoFit/>
          </a:bodyPr>
          <a:lstStyle/>
          <a:p>
            <a:r>
              <a:rPr lang="en-US" dirty="0"/>
              <a:t>16S rRNA</a:t>
            </a:r>
          </a:p>
        </p:txBody>
      </p:sp>
      <p:sp>
        <p:nvSpPr>
          <p:cNvPr id="11" name="TextBox 10">
            <a:extLst>
              <a:ext uri="{FF2B5EF4-FFF2-40B4-BE49-F238E27FC236}">
                <a16:creationId xmlns:a16="http://schemas.microsoft.com/office/drawing/2014/main" id="{052FD91A-66F3-A848-AFD5-C305D4D38EB2}"/>
              </a:ext>
            </a:extLst>
          </p:cNvPr>
          <p:cNvSpPr txBox="1"/>
          <p:nvPr/>
        </p:nvSpPr>
        <p:spPr>
          <a:xfrm>
            <a:off x="9337744" y="67430"/>
            <a:ext cx="947695" cy="369332"/>
          </a:xfrm>
          <a:prstGeom prst="rect">
            <a:avLst/>
          </a:prstGeom>
          <a:noFill/>
        </p:spPr>
        <p:txBody>
          <a:bodyPr wrap="none" rtlCol="0">
            <a:spAutoFit/>
          </a:bodyPr>
          <a:lstStyle/>
          <a:p>
            <a:r>
              <a:rPr lang="en-US" dirty="0"/>
              <a:t>shotgun</a:t>
            </a:r>
          </a:p>
        </p:txBody>
      </p:sp>
    </p:spTree>
    <p:extLst>
      <p:ext uri="{BB962C8B-B14F-4D97-AF65-F5344CB8AC3E}">
        <p14:creationId xmlns:p14="http://schemas.microsoft.com/office/powerpoint/2010/main" val="37075782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A265A9C-404B-5D43-8FF0-D1E450923652}"/>
              </a:ext>
            </a:extLst>
          </p:cNvPr>
          <p:cNvPicPr>
            <a:picLocks noChangeAspect="1"/>
          </p:cNvPicPr>
          <p:nvPr/>
        </p:nvPicPr>
        <p:blipFill>
          <a:blip r:embed="rId3"/>
          <a:stretch>
            <a:fillRect/>
          </a:stretch>
        </p:blipFill>
        <p:spPr>
          <a:xfrm>
            <a:off x="2192564" y="371910"/>
            <a:ext cx="7402027" cy="2427288"/>
          </a:xfrm>
          <a:prstGeom prst="rect">
            <a:avLst/>
          </a:prstGeom>
        </p:spPr>
      </p:pic>
      <p:pic>
        <p:nvPicPr>
          <p:cNvPr id="5" name="Picture 4">
            <a:extLst>
              <a:ext uri="{FF2B5EF4-FFF2-40B4-BE49-F238E27FC236}">
                <a16:creationId xmlns:a16="http://schemas.microsoft.com/office/drawing/2014/main" id="{538154E6-1390-9444-B1AF-ED0C367F72FC}"/>
              </a:ext>
            </a:extLst>
          </p:cNvPr>
          <p:cNvPicPr>
            <a:picLocks noChangeAspect="1"/>
          </p:cNvPicPr>
          <p:nvPr/>
        </p:nvPicPr>
        <p:blipFill>
          <a:blip r:embed="rId4"/>
          <a:stretch>
            <a:fillRect/>
          </a:stretch>
        </p:blipFill>
        <p:spPr>
          <a:xfrm>
            <a:off x="3085046" y="3048820"/>
            <a:ext cx="4613612" cy="3728552"/>
          </a:xfrm>
          <a:prstGeom prst="rect">
            <a:avLst/>
          </a:prstGeom>
        </p:spPr>
      </p:pic>
      <p:sp>
        <p:nvSpPr>
          <p:cNvPr id="3" name="TextBox 2">
            <a:extLst>
              <a:ext uri="{FF2B5EF4-FFF2-40B4-BE49-F238E27FC236}">
                <a16:creationId xmlns:a16="http://schemas.microsoft.com/office/drawing/2014/main" id="{87BB4036-6AF6-9B41-B6B5-13C299B7975D}"/>
              </a:ext>
            </a:extLst>
          </p:cNvPr>
          <p:cNvSpPr txBox="1"/>
          <p:nvPr/>
        </p:nvSpPr>
        <p:spPr>
          <a:xfrm>
            <a:off x="9688877" y="6305564"/>
            <a:ext cx="1991827" cy="369332"/>
          </a:xfrm>
          <a:prstGeom prst="rect">
            <a:avLst/>
          </a:prstGeom>
          <a:noFill/>
        </p:spPr>
        <p:txBody>
          <a:bodyPr wrap="none" rtlCol="0">
            <a:spAutoFit/>
          </a:bodyPr>
          <a:lstStyle/>
          <a:p>
            <a:r>
              <a:rPr lang="en-US" dirty="0" err="1"/>
              <a:t>Muegge</a:t>
            </a:r>
            <a:r>
              <a:rPr lang="en-US" dirty="0"/>
              <a:t> et al. 2012</a:t>
            </a:r>
          </a:p>
        </p:txBody>
      </p:sp>
    </p:spTree>
    <p:extLst>
      <p:ext uri="{BB962C8B-B14F-4D97-AF65-F5344CB8AC3E}">
        <p14:creationId xmlns:p14="http://schemas.microsoft.com/office/powerpoint/2010/main" val="37922627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ell phone&#13;&#10;&#13;&#10;Description automatically generated">
            <a:extLst>
              <a:ext uri="{FF2B5EF4-FFF2-40B4-BE49-F238E27FC236}">
                <a16:creationId xmlns:a16="http://schemas.microsoft.com/office/drawing/2014/main" id="{39D6E907-8BA4-8A46-96C9-9EE1FB0648FC}"/>
              </a:ext>
            </a:extLst>
          </p:cNvPr>
          <p:cNvPicPr>
            <a:picLocks noChangeAspect="1"/>
          </p:cNvPicPr>
          <p:nvPr/>
        </p:nvPicPr>
        <p:blipFill>
          <a:blip r:embed="rId3"/>
          <a:stretch>
            <a:fillRect/>
          </a:stretch>
        </p:blipFill>
        <p:spPr>
          <a:xfrm>
            <a:off x="622549" y="1451999"/>
            <a:ext cx="3122143" cy="858589"/>
          </a:xfrm>
          <a:prstGeom prst="rect">
            <a:avLst/>
          </a:prstGeom>
        </p:spPr>
      </p:pic>
      <p:pic>
        <p:nvPicPr>
          <p:cNvPr id="4" name="Picture 3" descr="A picture containing person&#13;&#10;&#13;&#10;Description automatically generated">
            <a:extLst>
              <a:ext uri="{FF2B5EF4-FFF2-40B4-BE49-F238E27FC236}">
                <a16:creationId xmlns:a16="http://schemas.microsoft.com/office/drawing/2014/main" id="{815A7498-82EC-9E42-9258-AC036719B442}"/>
              </a:ext>
            </a:extLst>
          </p:cNvPr>
          <p:cNvPicPr>
            <a:picLocks noChangeAspect="1"/>
          </p:cNvPicPr>
          <p:nvPr/>
        </p:nvPicPr>
        <p:blipFill rotWithShape="1">
          <a:blip r:embed="rId4"/>
          <a:srcRect r="17567"/>
          <a:stretch/>
        </p:blipFill>
        <p:spPr>
          <a:xfrm>
            <a:off x="4381676" y="1347150"/>
            <a:ext cx="3252903" cy="1075317"/>
          </a:xfrm>
          <a:prstGeom prst="rect">
            <a:avLst/>
          </a:prstGeom>
        </p:spPr>
      </p:pic>
      <p:pic>
        <p:nvPicPr>
          <p:cNvPr id="8" name="Picture 7" descr="A picture containing indoor&#13;&#10;&#13;&#10;Description automatically generated">
            <a:extLst>
              <a:ext uri="{FF2B5EF4-FFF2-40B4-BE49-F238E27FC236}">
                <a16:creationId xmlns:a16="http://schemas.microsoft.com/office/drawing/2014/main" id="{A4C4F914-D6AC-E841-93F2-937043EE5FED}"/>
              </a:ext>
            </a:extLst>
          </p:cNvPr>
          <p:cNvPicPr>
            <a:picLocks noChangeAspect="1"/>
          </p:cNvPicPr>
          <p:nvPr/>
        </p:nvPicPr>
        <p:blipFill>
          <a:blip r:embed="rId5"/>
          <a:stretch>
            <a:fillRect/>
          </a:stretch>
        </p:blipFill>
        <p:spPr>
          <a:xfrm>
            <a:off x="8313518" y="1482476"/>
            <a:ext cx="3252903" cy="804665"/>
          </a:xfrm>
          <a:prstGeom prst="rect">
            <a:avLst/>
          </a:prstGeom>
        </p:spPr>
      </p:pic>
      <p:pic>
        <p:nvPicPr>
          <p:cNvPr id="7" name="Picture 6" descr="A picture containing indoor, photo, showing, bottle&#13;&#10;&#13;&#10;Description automatically generated">
            <a:extLst>
              <a:ext uri="{FF2B5EF4-FFF2-40B4-BE49-F238E27FC236}">
                <a16:creationId xmlns:a16="http://schemas.microsoft.com/office/drawing/2014/main" id="{AA8053C9-0A1E-EE43-A551-0E7AB838EDCD}"/>
              </a:ext>
            </a:extLst>
          </p:cNvPr>
          <p:cNvPicPr>
            <a:picLocks noChangeAspect="1"/>
          </p:cNvPicPr>
          <p:nvPr/>
        </p:nvPicPr>
        <p:blipFill>
          <a:blip r:embed="rId6"/>
          <a:stretch>
            <a:fillRect/>
          </a:stretch>
        </p:blipFill>
        <p:spPr>
          <a:xfrm>
            <a:off x="622549" y="4522149"/>
            <a:ext cx="3104943" cy="923720"/>
          </a:xfrm>
          <a:prstGeom prst="rect">
            <a:avLst/>
          </a:prstGeom>
        </p:spPr>
      </p:pic>
      <p:pic>
        <p:nvPicPr>
          <p:cNvPr id="9" name="Picture 8" descr="A close up of a sign&#13;&#10;&#13;&#10;Description automatically generated">
            <a:extLst>
              <a:ext uri="{FF2B5EF4-FFF2-40B4-BE49-F238E27FC236}">
                <a16:creationId xmlns:a16="http://schemas.microsoft.com/office/drawing/2014/main" id="{ABC2EA42-2ED7-F14E-9D4C-426F45E8A5F0}"/>
              </a:ext>
            </a:extLst>
          </p:cNvPr>
          <p:cNvPicPr>
            <a:picLocks noChangeAspect="1"/>
          </p:cNvPicPr>
          <p:nvPr/>
        </p:nvPicPr>
        <p:blipFill>
          <a:blip r:embed="rId7"/>
          <a:stretch>
            <a:fillRect/>
          </a:stretch>
        </p:blipFill>
        <p:spPr>
          <a:xfrm>
            <a:off x="4405433" y="4753840"/>
            <a:ext cx="3217333" cy="530859"/>
          </a:xfrm>
          <a:prstGeom prst="rect">
            <a:avLst/>
          </a:prstGeom>
        </p:spPr>
      </p:pic>
      <p:pic>
        <p:nvPicPr>
          <p:cNvPr id="6" name="Picture 5" descr="A screenshot of a cell phone&#13;&#10;&#13;&#10;Description automatically generated">
            <a:extLst>
              <a:ext uri="{FF2B5EF4-FFF2-40B4-BE49-F238E27FC236}">
                <a16:creationId xmlns:a16="http://schemas.microsoft.com/office/drawing/2014/main" id="{772A4916-9E70-1B4E-9C5E-61F8115D6B7A}"/>
              </a:ext>
            </a:extLst>
          </p:cNvPr>
          <p:cNvPicPr>
            <a:picLocks noChangeAspect="1"/>
          </p:cNvPicPr>
          <p:nvPr/>
        </p:nvPicPr>
        <p:blipFill>
          <a:blip r:embed="rId8"/>
          <a:stretch>
            <a:fillRect/>
          </a:stretch>
        </p:blipFill>
        <p:spPr>
          <a:xfrm>
            <a:off x="8313518" y="4654102"/>
            <a:ext cx="3252903" cy="666845"/>
          </a:xfrm>
          <a:prstGeom prst="rect">
            <a:avLst/>
          </a:prstGeom>
        </p:spPr>
      </p:pic>
    </p:spTree>
    <p:extLst>
      <p:ext uri="{BB962C8B-B14F-4D97-AF65-F5344CB8AC3E}">
        <p14:creationId xmlns:p14="http://schemas.microsoft.com/office/powerpoint/2010/main" val="17939404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740709D-EDBB-BD4C-AB03-AB09EB91566A}"/>
              </a:ext>
            </a:extLst>
          </p:cNvPr>
          <p:cNvSpPr txBox="1"/>
          <p:nvPr/>
        </p:nvSpPr>
        <p:spPr>
          <a:xfrm>
            <a:off x="1532238" y="2228671"/>
            <a:ext cx="8896864" cy="1200329"/>
          </a:xfrm>
          <a:prstGeom prst="rect">
            <a:avLst/>
          </a:prstGeom>
          <a:noFill/>
        </p:spPr>
        <p:txBody>
          <a:bodyPr wrap="square" rtlCol="0">
            <a:spAutoFit/>
          </a:bodyPr>
          <a:lstStyle/>
          <a:p>
            <a:pPr algn="ctr"/>
            <a:r>
              <a:rPr lang="en-US" sz="3600" dirty="0"/>
              <a:t>What does it mean when we see a lack of beta diversity pattern?</a:t>
            </a:r>
          </a:p>
        </p:txBody>
      </p:sp>
    </p:spTree>
    <p:extLst>
      <p:ext uri="{BB962C8B-B14F-4D97-AF65-F5344CB8AC3E}">
        <p14:creationId xmlns:p14="http://schemas.microsoft.com/office/powerpoint/2010/main" val="29137022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0E63EF05-D3A0-024B-BC8B-1ECE04F97B16}"/>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43468" y="2252969"/>
            <a:ext cx="3944273" cy="328360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F00EE823-3A99-FD42-B7A6-509DA7EE78CE}"/>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5243610" y="767830"/>
            <a:ext cx="6845452" cy="532233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14E6DE66-7F0A-7049-BCD8-47955746C857}"/>
              </a:ext>
            </a:extLst>
          </p:cNvPr>
          <p:cNvPicPr>
            <a:picLocks noChangeAspect="1"/>
          </p:cNvPicPr>
          <p:nvPr/>
        </p:nvPicPr>
        <p:blipFill>
          <a:blip r:embed="rId5"/>
          <a:stretch>
            <a:fillRect/>
          </a:stretch>
        </p:blipFill>
        <p:spPr>
          <a:xfrm>
            <a:off x="459603" y="629445"/>
            <a:ext cx="4991100" cy="1193800"/>
          </a:xfrm>
          <a:prstGeom prst="rect">
            <a:avLst/>
          </a:prstGeom>
        </p:spPr>
      </p:pic>
    </p:spTree>
    <p:extLst>
      <p:ext uri="{BB962C8B-B14F-4D97-AF65-F5344CB8AC3E}">
        <p14:creationId xmlns:p14="http://schemas.microsoft.com/office/powerpoint/2010/main" val="32040579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79"/>
        <p:cNvGrpSpPr/>
        <p:nvPr/>
      </p:nvGrpSpPr>
      <p:grpSpPr>
        <a:xfrm>
          <a:off x="0" y="0"/>
          <a:ext cx="0" cy="0"/>
          <a:chOff x="0" y="0"/>
          <a:chExt cx="0" cy="0"/>
        </a:xfrm>
      </p:grpSpPr>
      <p:graphicFrame>
        <p:nvGraphicFramePr>
          <p:cNvPr id="1080" name="Google Shape;1080;p149"/>
          <p:cNvGraphicFramePr/>
          <p:nvPr/>
        </p:nvGraphicFramePr>
        <p:xfrm>
          <a:off x="7792233" y="2589300"/>
          <a:ext cx="4217333" cy="1666120"/>
        </p:xfrm>
        <a:graphic>
          <a:graphicData uri="http://schemas.openxmlformats.org/drawingml/2006/table">
            <a:tbl>
              <a:tblPr>
                <a:noFill/>
              </a:tblPr>
              <a:tblGrid>
                <a:gridCol w="2153800">
                  <a:extLst>
                    <a:ext uri="{9D8B030D-6E8A-4147-A177-3AD203B41FA5}">
                      <a16:colId xmlns:a16="http://schemas.microsoft.com/office/drawing/2014/main" val="20000"/>
                    </a:ext>
                  </a:extLst>
                </a:gridCol>
                <a:gridCol w="2063533">
                  <a:extLst>
                    <a:ext uri="{9D8B030D-6E8A-4147-A177-3AD203B41FA5}">
                      <a16:colId xmlns:a16="http://schemas.microsoft.com/office/drawing/2014/main" val="20001"/>
                    </a:ext>
                  </a:extLst>
                </a:gridCol>
              </a:tblGrid>
              <a:tr h="447000">
                <a:tc>
                  <a:txBody>
                    <a:bodyPr/>
                    <a:lstStyle/>
                    <a:p>
                      <a:pPr marL="0" lvl="0" indent="0" algn="l" rtl="0">
                        <a:spcBef>
                          <a:spcPts val="0"/>
                        </a:spcBef>
                        <a:spcAft>
                          <a:spcPts val="0"/>
                        </a:spcAft>
                        <a:buNone/>
                      </a:pPr>
                      <a:endParaRPr sz="1300">
                        <a:latin typeface="Courier New"/>
                        <a:ea typeface="Courier New"/>
                        <a:cs typeface="Courier New"/>
                        <a:sym typeface="Courier New"/>
                      </a:endParaRPr>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1300">
                          <a:latin typeface="Courier New"/>
                          <a:ea typeface="Courier New"/>
                          <a:cs typeface="Courier New"/>
                          <a:sym typeface="Courier New"/>
                        </a:rPr>
                        <a:t>Shannon</a:t>
                      </a:r>
                      <a:endParaRPr sz="1300">
                        <a:latin typeface="Courier New"/>
                        <a:ea typeface="Courier New"/>
                        <a:cs typeface="Courier New"/>
                        <a:sym typeface="Courier New"/>
                      </a:endParaRPr>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609560">
                <a:tc>
                  <a:txBody>
                    <a:bodyPr/>
                    <a:lstStyle/>
                    <a:p>
                      <a:pPr marL="0" lvl="0" indent="0" algn="l" rtl="0">
                        <a:spcBef>
                          <a:spcPts val="0"/>
                        </a:spcBef>
                        <a:spcAft>
                          <a:spcPts val="0"/>
                        </a:spcAft>
                        <a:buNone/>
                      </a:pPr>
                      <a:r>
                        <a:rPr lang="en" sz="1300">
                          <a:latin typeface="Courier New"/>
                          <a:ea typeface="Courier New"/>
                          <a:cs typeface="Courier New"/>
                          <a:sym typeface="Courier New"/>
                        </a:rPr>
                        <a:t>4ac2</a:t>
                      </a:r>
                      <a:endParaRPr sz="1300">
                        <a:latin typeface="Courier New"/>
                        <a:ea typeface="Courier New"/>
                        <a:cs typeface="Courier New"/>
                        <a:sym typeface="Courier New"/>
                      </a:endParaRPr>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CE5CD"/>
                    </a:solidFill>
                  </a:tcPr>
                </a:tc>
                <a:tc>
                  <a:txBody>
                    <a:bodyPr/>
                    <a:lstStyle/>
                    <a:p>
                      <a:pPr marL="0" lvl="0" indent="0" algn="l" rtl="0">
                        <a:spcBef>
                          <a:spcPts val="0"/>
                        </a:spcBef>
                        <a:spcAft>
                          <a:spcPts val="0"/>
                        </a:spcAft>
                        <a:buNone/>
                      </a:pPr>
                      <a:r>
                        <a:rPr lang="en" sz="1800" dirty="0">
                          <a:latin typeface="+mj-lt"/>
                        </a:rPr>
                        <a:t>1.061</a:t>
                      </a:r>
                      <a:endParaRPr sz="1800" dirty="0">
                        <a:latin typeface="+mj-lt"/>
                      </a:endParaRPr>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CE5CD"/>
                    </a:solidFill>
                  </a:tcPr>
                </a:tc>
                <a:extLst>
                  <a:ext uri="{0D108BD9-81ED-4DB2-BD59-A6C34878D82A}">
                    <a16:rowId xmlns:a16="http://schemas.microsoft.com/office/drawing/2014/main" val="10001"/>
                  </a:ext>
                </a:extLst>
              </a:tr>
              <a:tr h="609560">
                <a:tc>
                  <a:txBody>
                    <a:bodyPr/>
                    <a:lstStyle/>
                    <a:p>
                      <a:pPr marL="0" lvl="0" indent="0" algn="l" rtl="0">
                        <a:spcBef>
                          <a:spcPts val="0"/>
                        </a:spcBef>
                        <a:spcAft>
                          <a:spcPts val="0"/>
                        </a:spcAft>
                        <a:buNone/>
                      </a:pPr>
                      <a:r>
                        <a:rPr lang="en" sz="1300">
                          <a:latin typeface="Courier New"/>
                          <a:ea typeface="Courier New"/>
                          <a:cs typeface="Courier New"/>
                          <a:sym typeface="Courier New"/>
                        </a:rPr>
                        <a:t>e375</a:t>
                      </a:r>
                      <a:endParaRPr sz="1300">
                        <a:latin typeface="Courier New"/>
                        <a:ea typeface="Courier New"/>
                        <a:cs typeface="Courier New"/>
                        <a:sym typeface="Courier New"/>
                      </a:endParaRPr>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9DAF8"/>
                    </a:solidFill>
                  </a:tcPr>
                </a:tc>
                <a:tc>
                  <a:txBody>
                    <a:bodyPr/>
                    <a:lstStyle/>
                    <a:p>
                      <a:pPr marL="0" lvl="0" indent="0" algn="l" rtl="0">
                        <a:spcBef>
                          <a:spcPts val="0"/>
                        </a:spcBef>
                        <a:spcAft>
                          <a:spcPts val="0"/>
                        </a:spcAft>
                        <a:buNone/>
                      </a:pPr>
                      <a:r>
                        <a:rPr lang="en" sz="1800" dirty="0">
                          <a:latin typeface="+mj-lt"/>
                        </a:rPr>
                        <a:t>1.064</a:t>
                      </a:r>
                      <a:endParaRPr sz="1800" dirty="0">
                        <a:latin typeface="+mj-lt"/>
                      </a:endParaRPr>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9DAF8"/>
                    </a:solidFill>
                  </a:tcPr>
                </a:tc>
                <a:extLst>
                  <a:ext uri="{0D108BD9-81ED-4DB2-BD59-A6C34878D82A}">
                    <a16:rowId xmlns:a16="http://schemas.microsoft.com/office/drawing/2014/main" val="10002"/>
                  </a:ext>
                </a:extLst>
              </a:tr>
            </a:tbl>
          </a:graphicData>
        </a:graphic>
      </p:graphicFrame>
      <p:sp>
        <p:nvSpPr>
          <p:cNvPr id="1081" name="Google Shape;1081;p149"/>
          <p:cNvSpPr/>
          <p:nvPr/>
        </p:nvSpPr>
        <p:spPr>
          <a:xfrm>
            <a:off x="7785904" y="2270900"/>
            <a:ext cx="3121600" cy="318400"/>
          </a:xfrm>
          <a:prstGeom prst="rect">
            <a:avLst/>
          </a:prstGeom>
          <a:solidFill>
            <a:schemeClr val="lt2"/>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r>
              <a:rPr lang="en" sz="1333">
                <a:latin typeface="Courier New"/>
                <a:ea typeface="Courier New"/>
                <a:cs typeface="Courier New"/>
                <a:sym typeface="Courier New"/>
              </a:rPr>
              <a:t>SampleData[AlphaDiversity]</a:t>
            </a:r>
            <a:endParaRPr sz="1333">
              <a:latin typeface="Courier New"/>
              <a:ea typeface="Courier New"/>
              <a:cs typeface="Courier New"/>
              <a:sym typeface="Courier New"/>
            </a:endParaRPr>
          </a:p>
        </p:txBody>
      </p:sp>
      <p:cxnSp>
        <p:nvCxnSpPr>
          <p:cNvPr id="1082" name="Google Shape;1082;p149"/>
          <p:cNvCxnSpPr/>
          <p:nvPr/>
        </p:nvCxnSpPr>
        <p:spPr>
          <a:xfrm rot="10800000" flipH="1">
            <a:off x="6972433" y="3589700"/>
            <a:ext cx="686000" cy="11200"/>
          </a:xfrm>
          <a:prstGeom prst="straightConnector1">
            <a:avLst/>
          </a:prstGeom>
          <a:noFill/>
          <a:ln w="19050" cap="flat" cmpd="sng">
            <a:solidFill>
              <a:schemeClr val="dk2"/>
            </a:solidFill>
            <a:prstDash val="solid"/>
            <a:round/>
            <a:headEnd type="none" w="med" len="med"/>
            <a:tailEnd type="triangle" w="med" len="med"/>
          </a:ln>
        </p:spPr>
      </p:cxnSp>
      <p:graphicFrame>
        <p:nvGraphicFramePr>
          <p:cNvPr id="1083" name="Google Shape;1083;p149"/>
          <p:cNvGraphicFramePr/>
          <p:nvPr/>
        </p:nvGraphicFramePr>
        <p:xfrm>
          <a:off x="464333" y="2576600"/>
          <a:ext cx="6354100" cy="1666120"/>
        </p:xfrm>
        <a:graphic>
          <a:graphicData uri="http://schemas.openxmlformats.org/drawingml/2006/table">
            <a:tbl>
              <a:tblPr>
                <a:noFill/>
              </a:tblPr>
              <a:tblGrid>
                <a:gridCol w="1818733">
                  <a:extLst>
                    <a:ext uri="{9D8B030D-6E8A-4147-A177-3AD203B41FA5}">
                      <a16:colId xmlns:a16="http://schemas.microsoft.com/office/drawing/2014/main" val="20000"/>
                    </a:ext>
                  </a:extLst>
                </a:gridCol>
                <a:gridCol w="931633">
                  <a:extLst>
                    <a:ext uri="{9D8B030D-6E8A-4147-A177-3AD203B41FA5}">
                      <a16:colId xmlns:a16="http://schemas.microsoft.com/office/drawing/2014/main" val="20001"/>
                    </a:ext>
                  </a:extLst>
                </a:gridCol>
                <a:gridCol w="901467">
                  <a:extLst>
                    <a:ext uri="{9D8B030D-6E8A-4147-A177-3AD203B41FA5}">
                      <a16:colId xmlns:a16="http://schemas.microsoft.com/office/drawing/2014/main" val="20002"/>
                    </a:ext>
                  </a:extLst>
                </a:gridCol>
                <a:gridCol w="899467">
                  <a:extLst>
                    <a:ext uri="{9D8B030D-6E8A-4147-A177-3AD203B41FA5}">
                      <a16:colId xmlns:a16="http://schemas.microsoft.com/office/drawing/2014/main" val="20003"/>
                    </a:ext>
                  </a:extLst>
                </a:gridCol>
                <a:gridCol w="906833">
                  <a:extLst>
                    <a:ext uri="{9D8B030D-6E8A-4147-A177-3AD203B41FA5}">
                      <a16:colId xmlns:a16="http://schemas.microsoft.com/office/drawing/2014/main" val="20004"/>
                    </a:ext>
                  </a:extLst>
                </a:gridCol>
                <a:gridCol w="895967">
                  <a:extLst>
                    <a:ext uri="{9D8B030D-6E8A-4147-A177-3AD203B41FA5}">
                      <a16:colId xmlns:a16="http://schemas.microsoft.com/office/drawing/2014/main" val="20005"/>
                    </a:ext>
                  </a:extLst>
                </a:gridCol>
              </a:tblGrid>
              <a:tr h="447000">
                <a:tc>
                  <a:txBody>
                    <a:bodyPr/>
                    <a:lstStyle/>
                    <a:p>
                      <a:pPr marL="0" lvl="0" indent="0" algn="l" rtl="0">
                        <a:spcBef>
                          <a:spcPts val="0"/>
                        </a:spcBef>
                        <a:spcAft>
                          <a:spcPts val="0"/>
                        </a:spcAft>
                        <a:buNone/>
                      </a:pPr>
                      <a:endParaRPr sz="1300">
                        <a:latin typeface="Courier New"/>
                        <a:ea typeface="Courier New"/>
                        <a:cs typeface="Courier New"/>
                        <a:sym typeface="Courier New"/>
                      </a:endParaRPr>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1050" dirty="0">
                          <a:latin typeface="Courier New"/>
                          <a:ea typeface="Courier New"/>
                          <a:cs typeface="Courier New"/>
                          <a:sym typeface="Courier New"/>
                        </a:rPr>
                        <a:t>feature1</a:t>
                      </a:r>
                      <a:endParaRPr sz="1050" dirty="0">
                        <a:latin typeface="Courier New"/>
                        <a:ea typeface="Courier New"/>
                        <a:cs typeface="Courier New"/>
                        <a:sym typeface="Courier New"/>
                      </a:endParaRPr>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 sz="1050" dirty="0">
                          <a:solidFill>
                            <a:schemeClr val="dk1"/>
                          </a:solidFill>
                          <a:latin typeface="Courier New"/>
                          <a:ea typeface="Courier New"/>
                          <a:cs typeface="Courier New"/>
                          <a:sym typeface="Courier New"/>
                        </a:rPr>
                        <a:t>feature2</a:t>
                      </a:r>
                      <a:endParaRPr sz="1050" dirty="0">
                        <a:latin typeface="Courier New"/>
                        <a:ea typeface="Courier New"/>
                        <a:cs typeface="Courier New"/>
                        <a:sym typeface="Courier New"/>
                      </a:endParaRPr>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 sz="1050" dirty="0">
                          <a:solidFill>
                            <a:schemeClr val="dk1"/>
                          </a:solidFill>
                          <a:latin typeface="Courier New"/>
                          <a:ea typeface="Courier New"/>
                          <a:cs typeface="Courier New"/>
                          <a:sym typeface="Courier New"/>
                        </a:rPr>
                        <a:t>feature3</a:t>
                      </a:r>
                      <a:endParaRPr sz="1050" dirty="0">
                        <a:latin typeface="Courier New"/>
                        <a:ea typeface="Courier New"/>
                        <a:cs typeface="Courier New"/>
                        <a:sym typeface="Courier New"/>
                      </a:endParaRPr>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 sz="1050" dirty="0">
                          <a:solidFill>
                            <a:schemeClr val="dk1"/>
                          </a:solidFill>
                          <a:latin typeface="Courier New"/>
                          <a:ea typeface="Courier New"/>
                          <a:cs typeface="Courier New"/>
                          <a:sym typeface="Courier New"/>
                        </a:rPr>
                        <a:t>feature4</a:t>
                      </a:r>
                      <a:endParaRPr sz="1050" dirty="0">
                        <a:latin typeface="Courier New"/>
                        <a:ea typeface="Courier New"/>
                        <a:cs typeface="Courier New"/>
                        <a:sym typeface="Courier New"/>
                      </a:endParaRPr>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 sz="1050" dirty="0">
                          <a:solidFill>
                            <a:schemeClr val="dk1"/>
                          </a:solidFill>
                          <a:latin typeface="Courier New"/>
                          <a:ea typeface="Courier New"/>
                          <a:cs typeface="Courier New"/>
                          <a:sym typeface="Courier New"/>
                        </a:rPr>
                        <a:t>feature5</a:t>
                      </a:r>
                      <a:endParaRPr sz="1050" dirty="0">
                        <a:latin typeface="Courier New"/>
                        <a:ea typeface="Courier New"/>
                        <a:cs typeface="Courier New"/>
                        <a:sym typeface="Courier New"/>
                      </a:endParaRPr>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609560">
                <a:tc>
                  <a:txBody>
                    <a:bodyPr/>
                    <a:lstStyle/>
                    <a:p>
                      <a:pPr marL="0" lvl="0" indent="0" algn="l" rtl="0">
                        <a:spcBef>
                          <a:spcPts val="0"/>
                        </a:spcBef>
                        <a:spcAft>
                          <a:spcPts val="0"/>
                        </a:spcAft>
                        <a:buNone/>
                      </a:pPr>
                      <a:r>
                        <a:rPr lang="en" sz="1300">
                          <a:latin typeface="Courier New"/>
                          <a:ea typeface="Courier New"/>
                          <a:cs typeface="Courier New"/>
                          <a:sym typeface="Courier New"/>
                        </a:rPr>
                        <a:t>4ac2</a:t>
                      </a:r>
                      <a:endParaRPr sz="1300">
                        <a:latin typeface="Courier New"/>
                        <a:ea typeface="Courier New"/>
                        <a:cs typeface="Courier New"/>
                        <a:sym typeface="Courier New"/>
                      </a:endParaRPr>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CE5CD"/>
                    </a:solidFill>
                  </a:tcPr>
                </a:tc>
                <a:tc>
                  <a:txBody>
                    <a:bodyPr/>
                    <a:lstStyle/>
                    <a:p>
                      <a:pPr marL="0" lvl="0" indent="0" algn="ctr" rtl="0">
                        <a:spcBef>
                          <a:spcPts val="0"/>
                        </a:spcBef>
                        <a:spcAft>
                          <a:spcPts val="0"/>
                        </a:spcAft>
                        <a:buNone/>
                      </a:pPr>
                      <a:r>
                        <a:rPr lang="en" sz="1800" dirty="0">
                          <a:latin typeface="+mj-lt"/>
                        </a:rPr>
                        <a:t>25</a:t>
                      </a:r>
                      <a:endParaRPr sz="1800" dirty="0">
                        <a:latin typeface="+mj-lt"/>
                      </a:endParaRPr>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CE5CD"/>
                    </a:solidFill>
                  </a:tcPr>
                </a:tc>
                <a:tc>
                  <a:txBody>
                    <a:bodyPr/>
                    <a:lstStyle/>
                    <a:p>
                      <a:pPr marL="0" lvl="0" indent="0" algn="ctr" rtl="0">
                        <a:spcBef>
                          <a:spcPts val="0"/>
                        </a:spcBef>
                        <a:spcAft>
                          <a:spcPts val="0"/>
                        </a:spcAft>
                        <a:buNone/>
                      </a:pPr>
                      <a:r>
                        <a:rPr lang="en" sz="1800" dirty="0">
                          <a:latin typeface="+mj-lt"/>
                        </a:rPr>
                        <a:t>30</a:t>
                      </a:r>
                      <a:endParaRPr sz="1800" dirty="0">
                        <a:latin typeface="+mj-lt"/>
                      </a:endParaRPr>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CE5CD"/>
                    </a:solidFill>
                  </a:tcPr>
                </a:tc>
                <a:tc>
                  <a:txBody>
                    <a:bodyPr/>
                    <a:lstStyle/>
                    <a:p>
                      <a:pPr marL="0" lvl="0" indent="0" algn="ctr" rtl="0">
                        <a:spcBef>
                          <a:spcPts val="0"/>
                        </a:spcBef>
                        <a:spcAft>
                          <a:spcPts val="0"/>
                        </a:spcAft>
                        <a:buNone/>
                      </a:pPr>
                      <a:r>
                        <a:rPr lang="en" sz="1800" dirty="0">
                          <a:latin typeface="+mj-lt"/>
                        </a:rPr>
                        <a:t>15</a:t>
                      </a:r>
                      <a:endParaRPr sz="1800" dirty="0">
                        <a:latin typeface="+mj-lt"/>
                      </a:endParaRPr>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CE5CD"/>
                    </a:solidFill>
                  </a:tcPr>
                </a:tc>
                <a:tc>
                  <a:txBody>
                    <a:bodyPr/>
                    <a:lstStyle/>
                    <a:p>
                      <a:pPr marL="0" lvl="0" indent="0" algn="ctr" rtl="0">
                        <a:spcBef>
                          <a:spcPts val="0"/>
                        </a:spcBef>
                        <a:spcAft>
                          <a:spcPts val="0"/>
                        </a:spcAft>
                        <a:buNone/>
                      </a:pPr>
                      <a:r>
                        <a:rPr lang="en" sz="1800" dirty="0">
                          <a:latin typeface="+mj-lt"/>
                        </a:rPr>
                        <a:t>0</a:t>
                      </a:r>
                      <a:endParaRPr sz="1800" dirty="0">
                        <a:latin typeface="+mj-lt"/>
                      </a:endParaRPr>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CE5CD"/>
                    </a:solidFill>
                  </a:tcPr>
                </a:tc>
                <a:tc>
                  <a:txBody>
                    <a:bodyPr/>
                    <a:lstStyle/>
                    <a:p>
                      <a:pPr marL="0" lvl="0" indent="0" algn="ctr" rtl="0">
                        <a:spcBef>
                          <a:spcPts val="0"/>
                        </a:spcBef>
                        <a:spcAft>
                          <a:spcPts val="0"/>
                        </a:spcAft>
                        <a:buNone/>
                      </a:pPr>
                      <a:r>
                        <a:rPr lang="en" sz="1800" dirty="0">
                          <a:latin typeface="+mj-lt"/>
                        </a:rPr>
                        <a:t>0</a:t>
                      </a:r>
                      <a:endParaRPr sz="1800" dirty="0">
                        <a:latin typeface="+mj-lt"/>
                      </a:endParaRPr>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CE5CD"/>
                    </a:solidFill>
                  </a:tcPr>
                </a:tc>
                <a:extLst>
                  <a:ext uri="{0D108BD9-81ED-4DB2-BD59-A6C34878D82A}">
                    <a16:rowId xmlns:a16="http://schemas.microsoft.com/office/drawing/2014/main" val="10001"/>
                  </a:ext>
                </a:extLst>
              </a:tr>
              <a:tr h="609560">
                <a:tc>
                  <a:txBody>
                    <a:bodyPr/>
                    <a:lstStyle/>
                    <a:p>
                      <a:pPr marL="0" lvl="0" indent="0" algn="l" rtl="0">
                        <a:spcBef>
                          <a:spcPts val="0"/>
                        </a:spcBef>
                        <a:spcAft>
                          <a:spcPts val="0"/>
                        </a:spcAft>
                        <a:buNone/>
                      </a:pPr>
                      <a:r>
                        <a:rPr lang="en" sz="1300">
                          <a:latin typeface="Courier New"/>
                          <a:ea typeface="Courier New"/>
                          <a:cs typeface="Courier New"/>
                          <a:sym typeface="Courier New"/>
                        </a:rPr>
                        <a:t>e375</a:t>
                      </a:r>
                      <a:endParaRPr sz="1300">
                        <a:latin typeface="Courier New"/>
                        <a:ea typeface="Courier New"/>
                        <a:cs typeface="Courier New"/>
                        <a:sym typeface="Courier New"/>
                      </a:endParaRPr>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9DAF8"/>
                    </a:solidFill>
                  </a:tcPr>
                </a:tc>
                <a:tc>
                  <a:txBody>
                    <a:bodyPr/>
                    <a:lstStyle/>
                    <a:p>
                      <a:pPr marL="0" lvl="0" indent="0" algn="ctr" rtl="0">
                        <a:spcBef>
                          <a:spcPts val="0"/>
                        </a:spcBef>
                        <a:spcAft>
                          <a:spcPts val="0"/>
                        </a:spcAft>
                        <a:buNone/>
                      </a:pPr>
                      <a:r>
                        <a:rPr lang="en" sz="1800">
                          <a:latin typeface="+mj-lt"/>
                        </a:rPr>
                        <a:t>0</a:t>
                      </a:r>
                      <a:endParaRPr sz="1800">
                        <a:latin typeface="+mj-lt"/>
                      </a:endParaRPr>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9DAF8"/>
                    </a:solidFill>
                  </a:tcPr>
                </a:tc>
                <a:tc>
                  <a:txBody>
                    <a:bodyPr/>
                    <a:lstStyle/>
                    <a:p>
                      <a:pPr marL="0" lvl="0" indent="0" algn="ctr" rtl="0">
                        <a:spcBef>
                          <a:spcPts val="0"/>
                        </a:spcBef>
                        <a:spcAft>
                          <a:spcPts val="0"/>
                        </a:spcAft>
                        <a:buNone/>
                      </a:pPr>
                      <a:r>
                        <a:rPr lang="en" sz="1800" dirty="0">
                          <a:latin typeface="+mj-lt"/>
                        </a:rPr>
                        <a:t>17</a:t>
                      </a:r>
                      <a:endParaRPr sz="1800" dirty="0">
                        <a:latin typeface="+mj-lt"/>
                      </a:endParaRPr>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9DAF8"/>
                    </a:solidFill>
                  </a:tcPr>
                </a:tc>
                <a:tc>
                  <a:txBody>
                    <a:bodyPr/>
                    <a:lstStyle/>
                    <a:p>
                      <a:pPr marL="0" lvl="0" indent="0" algn="ctr" rtl="0">
                        <a:spcBef>
                          <a:spcPts val="0"/>
                        </a:spcBef>
                        <a:spcAft>
                          <a:spcPts val="0"/>
                        </a:spcAft>
                        <a:buNone/>
                      </a:pPr>
                      <a:r>
                        <a:rPr lang="en" sz="1800" dirty="0">
                          <a:latin typeface="+mj-lt"/>
                        </a:rPr>
                        <a:t>33</a:t>
                      </a:r>
                      <a:endParaRPr sz="1800" dirty="0">
                        <a:latin typeface="+mj-lt"/>
                      </a:endParaRPr>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9DAF8"/>
                    </a:solidFill>
                  </a:tcPr>
                </a:tc>
                <a:tc>
                  <a:txBody>
                    <a:bodyPr/>
                    <a:lstStyle/>
                    <a:p>
                      <a:pPr marL="0" lvl="0" indent="0" algn="ctr" rtl="0">
                        <a:spcBef>
                          <a:spcPts val="0"/>
                        </a:spcBef>
                        <a:spcAft>
                          <a:spcPts val="0"/>
                        </a:spcAft>
                        <a:buNone/>
                      </a:pPr>
                      <a:r>
                        <a:rPr lang="en" sz="1800" dirty="0">
                          <a:latin typeface="+mj-lt"/>
                        </a:rPr>
                        <a:t>25</a:t>
                      </a:r>
                      <a:endParaRPr sz="1800" dirty="0">
                        <a:latin typeface="+mj-lt"/>
                      </a:endParaRPr>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9DAF8"/>
                    </a:solidFill>
                  </a:tcPr>
                </a:tc>
                <a:tc>
                  <a:txBody>
                    <a:bodyPr/>
                    <a:lstStyle/>
                    <a:p>
                      <a:pPr marL="0" lvl="0" indent="0" algn="ctr" rtl="0">
                        <a:spcBef>
                          <a:spcPts val="0"/>
                        </a:spcBef>
                        <a:spcAft>
                          <a:spcPts val="0"/>
                        </a:spcAft>
                        <a:buNone/>
                      </a:pPr>
                      <a:r>
                        <a:rPr lang="en" sz="1800" dirty="0">
                          <a:latin typeface="+mj-lt"/>
                        </a:rPr>
                        <a:t>0</a:t>
                      </a:r>
                      <a:endParaRPr sz="1800" dirty="0">
                        <a:latin typeface="+mj-lt"/>
                      </a:endParaRPr>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9DAF8"/>
                    </a:solidFill>
                  </a:tcPr>
                </a:tc>
                <a:extLst>
                  <a:ext uri="{0D108BD9-81ED-4DB2-BD59-A6C34878D82A}">
                    <a16:rowId xmlns:a16="http://schemas.microsoft.com/office/drawing/2014/main" val="10002"/>
                  </a:ext>
                </a:extLst>
              </a:tr>
            </a:tbl>
          </a:graphicData>
        </a:graphic>
      </p:graphicFrame>
      <p:sp>
        <p:nvSpPr>
          <p:cNvPr id="1084" name="Google Shape;1084;p149"/>
          <p:cNvSpPr/>
          <p:nvPr/>
        </p:nvSpPr>
        <p:spPr>
          <a:xfrm>
            <a:off x="470704" y="2258200"/>
            <a:ext cx="3121600" cy="318400"/>
          </a:xfrm>
          <a:prstGeom prst="rect">
            <a:avLst/>
          </a:prstGeom>
          <a:solidFill>
            <a:schemeClr val="lt2"/>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r>
              <a:rPr lang="en" sz="1333">
                <a:latin typeface="Courier New"/>
                <a:ea typeface="Courier New"/>
                <a:cs typeface="Courier New"/>
                <a:sym typeface="Courier New"/>
              </a:rPr>
              <a:t>FeatureTable[Frequency]</a:t>
            </a:r>
            <a:endParaRPr sz="1333">
              <a:latin typeface="Courier New"/>
              <a:ea typeface="Courier New"/>
              <a:cs typeface="Courier New"/>
              <a:sym typeface="Courier New"/>
            </a:endParaRPr>
          </a:p>
        </p:txBody>
      </p:sp>
      <p:sp>
        <p:nvSpPr>
          <p:cNvPr id="1085" name="Google Shape;1085;p149"/>
          <p:cNvSpPr/>
          <p:nvPr/>
        </p:nvSpPr>
        <p:spPr>
          <a:xfrm>
            <a:off x="464343" y="337145"/>
            <a:ext cx="11547200" cy="1402000"/>
          </a:xfrm>
          <a:prstGeom prst="rect">
            <a:avLst/>
          </a:prstGeom>
          <a:noFill/>
          <a:ln>
            <a:noFill/>
          </a:ln>
        </p:spPr>
        <p:txBody>
          <a:bodyPr spcFirstLastPara="1" wrap="square" lIns="0" tIns="0" rIns="0" bIns="0" anchor="ctr" anchorCtr="0">
            <a:noAutofit/>
          </a:bodyPr>
          <a:lstStyle/>
          <a:p>
            <a:r>
              <a:rPr lang="en" sz="3200" dirty="0">
                <a:solidFill>
                  <a:schemeClr val="dk1"/>
                </a:solidFill>
                <a:latin typeface="+mj-lt"/>
              </a:rPr>
              <a:t>Shannon Diversity Index: </a:t>
            </a:r>
            <a:endParaRPr sz="3200" dirty="0">
              <a:solidFill>
                <a:schemeClr val="dk1"/>
              </a:solidFill>
              <a:latin typeface="+mj-lt"/>
            </a:endParaRPr>
          </a:p>
          <a:p>
            <a:r>
              <a:rPr lang="en" sz="3200" dirty="0">
                <a:solidFill>
                  <a:schemeClr val="dk1"/>
                </a:solidFill>
                <a:latin typeface="+mj-lt"/>
              </a:rPr>
              <a:t>non-phylogenetic, alpha diversity metric measuring richness and evenness</a:t>
            </a:r>
            <a:endParaRPr sz="3200" dirty="0">
              <a:latin typeface="+mj-lt"/>
            </a:endParaRPr>
          </a:p>
        </p:txBody>
      </p:sp>
      <p:pic>
        <p:nvPicPr>
          <p:cNvPr id="1086" name="Google Shape;1086;p149"/>
          <p:cNvPicPr preferRelativeResize="0"/>
          <p:nvPr/>
        </p:nvPicPr>
        <p:blipFill>
          <a:blip r:embed="rId3">
            <a:alphaModFix/>
          </a:blip>
          <a:stretch>
            <a:fillRect/>
          </a:stretch>
        </p:blipFill>
        <p:spPr>
          <a:xfrm>
            <a:off x="872971" y="4778473"/>
            <a:ext cx="2719333" cy="1084067"/>
          </a:xfrm>
          <a:prstGeom prst="rect">
            <a:avLst/>
          </a:prstGeom>
          <a:noFill/>
          <a:ln>
            <a:noFill/>
          </a:ln>
        </p:spPr>
      </p:pic>
      <p:sp>
        <p:nvSpPr>
          <p:cNvPr id="2" name="Rectangle 1">
            <a:extLst>
              <a:ext uri="{FF2B5EF4-FFF2-40B4-BE49-F238E27FC236}">
                <a16:creationId xmlns:a16="http://schemas.microsoft.com/office/drawing/2014/main" id="{2907AADE-1F54-C14B-B0D0-1320901C6649}"/>
              </a:ext>
            </a:extLst>
          </p:cNvPr>
          <p:cNvSpPr/>
          <p:nvPr/>
        </p:nvSpPr>
        <p:spPr>
          <a:xfrm>
            <a:off x="5199415" y="4436466"/>
            <a:ext cx="4147289" cy="2369623"/>
          </a:xfrm>
          <a:prstGeom prst="rect">
            <a:avLst/>
          </a:prstGeom>
          <a:solidFill>
            <a:srgbClr val="FCE5CE"/>
          </a:solidFill>
          <a:ln>
            <a:solidFill>
              <a:srgbClr val="FF0000"/>
            </a:solidFill>
          </a:ln>
        </p:spPr>
        <p:txBody>
          <a:bodyPr wrap="none">
            <a:spAutoFit/>
          </a:bodyPr>
          <a:lstStyle/>
          <a:p>
            <a:pPr lvl="0">
              <a:lnSpc>
                <a:spcPct val="115000"/>
              </a:lnSpc>
              <a:spcBef>
                <a:spcPts val="600"/>
              </a:spcBef>
            </a:pPr>
            <a:r>
              <a:rPr lang="en-US" b="1" dirty="0">
                <a:solidFill>
                  <a:srgbClr val="FF0000"/>
                </a:solidFill>
              </a:rPr>
              <a:t>4ac2</a:t>
            </a:r>
          </a:p>
          <a:p>
            <a:pPr lvl="0">
              <a:lnSpc>
                <a:spcPct val="115000"/>
              </a:lnSpc>
              <a:spcBef>
                <a:spcPts val="600"/>
              </a:spcBef>
            </a:pPr>
            <a:r>
              <a:rPr lang="en-US" dirty="0">
                <a:solidFill>
                  <a:srgbClr val="FF0000"/>
                </a:solidFill>
              </a:rPr>
              <a:t>F</a:t>
            </a:r>
            <a:r>
              <a:rPr lang="en" dirty="0" err="1">
                <a:solidFill>
                  <a:srgbClr val="FF0000"/>
                </a:solidFill>
              </a:rPr>
              <a:t>eature</a:t>
            </a:r>
            <a:r>
              <a:rPr lang="en" dirty="0">
                <a:solidFill>
                  <a:srgbClr val="FF0000"/>
                </a:solidFill>
              </a:rPr>
              <a:t> 1: 25/70=0.357 </a:t>
            </a:r>
          </a:p>
          <a:p>
            <a:pPr lvl="0">
              <a:lnSpc>
                <a:spcPct val="115000"/>
              </a:lnSpc>
              <a:spcBef>
                <a:spcPts val="600"/>
              </a:spcBef>
            </a:pPr>
            <a:r>
              <a:rPr lang="en" dirty="0">
                <a:solidFill>
                  <a:srgbClr val="FF0000"/>
                </a:solidFill>
              </a:rPr>
              <a:t>Feature 2: 30/70= 0.429</a:t>
            </a:r>
          </a:p>
          <a:p>
            <a:pPr lvl="0">
              <a:lnSpc>
                <a:spcPct val="115000"/>
              </a:lnSpc>
              <a:spcBef>
                <a:spcPts val="600"/>
              </a:spcBef>
            </a:pPr>
            <a:r>
              <a:rPr lang="en" dirty="0">
                <a:solidFill>
                  <a:srgbClr val="FF0000"/>
                </a:solidFill>
              </a:rPr>
              <a:t>Feature 3: 15/70=0.214</a:t>
            </a:r>
          </a:p>
          <a:p>
            <a:pPr>
              <a:lnSpc>
                <a:spcPct val="115000"/>
              </a:lnSpc>
              <a:spcBef>
                <a:spcPts val="600"/>
              </a:spcBef>
            </a:pPr>
            <a:r>
              <a:rPr lang="en" dirty="0">
                <a:solidFill>
                  <a:srgbClr val="FF0000"/>
                </a:solidFill>
              </a:rPr>
              <a:t>= - [0.36(-1.03) + 0.43(-0.85)+ 0.21(-1.54)] </a:t>
            </a:r>
          </a:p>
          <a:p>
            <a:pPr lvl="0">
              <a:lnSpc>
                <a:spcPct val="115000"/>
              </a:lnSpc>
              <a:spcBef>
                <a:spcPts val="600"/>
              </a:spcBef>
            </a:pPr>
            <a:r>
              <a:rPr lang="en" dirty="0">
                <a:solidFill>
                  <a:srgbClr val="FF0000"/>
                </a:solidFill>
              </a:rPr>
              <a:t>= -(-0.371 + -0.367 + -0.323) = 1.061</a:t>
            </a:r>
          </a:p>
        </p:txBody>
      </p:sp>
    </p:spTree>
    <p:extLst>
      <p:ext uri="{BB962C8B-B14F-4D97-AF65-F5344CB8AC3E}">
        <p14:creationId xmlns:p14="http://schemas.microsoft.com/office/powerpoint/2010/main" val="64646399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4734972-6182-1641-B1E3-28BCE5BB2351}"/>
              </a:ext>
            </a:extLst>
          </p:cNvPr>
          <p:cNvPicPr>
            <a:picLocks noChangeAspect="1"/>
          </p:cNvPicPr>
          <p:nvPr/>
        </p:nvPicPr>
        <p:blipFill>
          <a:blip r:embed="rId3"/>
          <a:stretch>
            <a:fillRect/>
          </a:stretch>
        </p:blipFill>
        <p:spPr>
          <a:xfrm>
            <a:off x="1041741" y="1270686"/>
            <a:ext cx="10108517" cy="1213022"/>
          </a:xfrm>
          <a:prstGeom prst="rect">
            <a:avLst/>
          </a:prstGeom>
        </p:spPr>
      </p:pic>
      <p:pic>
        <p:nvPicPr>
          <p:cNvPr id="2050" name="Picture 2" descr="No microbes? No problem for caterpillars | CU Boulder Today | University of  Colorado Boulder">
            <a:extLst>
              <a:ext uri="{FF2B5EF4-FFF2-40B4-BE49-F238E27FC236}">
                <a16:creationId xmlns:a16="http://schemas.microsoft.com/office/drawing/2014/main" id="{71ED0DB3-7C78-3143-B6B6-9AAD3A2BD36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53129" y="3273266"/>
            <a:ext cx="3982202" cy="26332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99267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048"/>
        <p:cNvGrpSpPr/>
        <p:nvPr/>
      </p:nvGrpSpPr>
      <p:grpSpPr>
        <a:xfrm>
          <a:off x="0" y="0"/>
          <a:ext cx="0" cy="0"/>
          <a:chOff x="0" y="0"/>
          <a:chExt cx="0" cy="0"/>
        </a:xfrm>
      </p:grpSpPr>
      <p:sp>
        <p:nvSpPr>
          <p:cNvPr id="1049" name="Google Shape;1049;p145"/>
          <p:cNvSpPr/>
          <p:nvPr/>
        </p:nvSpPr>
        <p:spPr>
          <a:xfrm>
            <a:off x="464343" y="417715"/>
            <a:ext cx="9802800" cy="615600"/>
          </a:xfrm>
          <a:prstGeom prst="rect">
            <a:avLst/>
          </a:prstGeom>
          <a:noFill/>
          <a:ln>
            <a:noFill/>
          </a:ln>
        </p:spPr>
        <p:txBody>
          <a:bodyPr spcFirstLastPara="1" wrap="square" lIns="0" tIns="0" rIns="0" bIns="0" anchor="ctr" anchorCtr="0">
            <a:noAutofit/>
          </a:bodyPr>
          <a:lstStyle/>
          <a:p>
            <a:r>
              <a:rPr lang="en" sz="4000" dirty="0">
                <a:solidFill>
                  <a:schemeClr val="dk1"/>
                </a:solidFill>
                <a:latin typeface="+mj-lt"/>
              </a:rPr>
              <a:t>Comparing microbial communities</a:t>
            </a:r>
            <a:endParaRPr sz="4000" dirty="0">
              <a:latin typeface="+mj-lt"/>
            </a:endParaRPr>
          </a:p>
        </p:txBody>
      </p:sp>
      <p:sp>
        <p:nvSpPr>
          <p:cNvPr id="1050" name="Google Shape;1050;p145"/>
          <p:cNvSpPr/>
          <p:nvPr/>
        </p:nvSpPr>
        <p:spPr>
          <a:xfrm>
            <a:off x="1043667" y="1567200"/>
            <a:ext cx="10654000" cy="4357600"/>
          </a:xfrm>
          <a:prstGeom prst="rect">
            <a:avLst/>
          </a:prstGeom>
          <a:noFill/>
          <a:ln>
            <a:noFill/>
          </a:ln>
        </p:spPr>
        <p:txBody>
          <a:bodyPr spcFirstLastPara="1" wrap="square" lIns="0" tIns="0" rIns="0" bIns="0" anchor="ctr" anchorCtr="0">
            <a:noAutofit/>
          </a:bodyPr>
          <a:lstStyle/>
          <a:p>
            <a:r>
              <a:rPr lang="en" sz="2667" dirty="0">
                <a:solidFill>
                  <a:schemeClr val="dk1"/>
                </a:solidFill>
              </a:rPr>
              <a:t>How many different OTUs/ASVs are there? </a:t>
            </a:r>
            <a:r>
              <a:rPr lang="en" sz="2667" i="1" dirty="0">
                <a:solidFill>
                  <a:srgbClr val="CC0000"/>
                </a:solidFill>
              </a:rPr>
              <a:t>Alpha diversity</a:t>
            </a:r>
            <a:r>
              <a:rPr lang="en" sz="2667" i="1" dirty="0">
                <a:solidFill>
                  <a:srgbClr val="999999"/>
                </a:solidFill>
              </a:rPr>
              <a:t> </a:t>
            </a:r>
            <a:endParaRPr sz="2667" i="1" dirty="0">
              <a:solidFill>
                <a:srgbClr val="999999"/>
              </a:solidFill>
            </a:endParaRPr>
          </a:p>
          <a:p>
            <a:endParaRPr sz="2667" dirty="0">
              <a:solidFill>
                <a:schemeClr val="dk1"/>
              </a:solidFill>
            </a:endParaRPr>
          </a:p>
          <a:p>
            <a:r>
              <a:rPr lang="en" sz="2667" dirty="0">
                <a:solidFill>
                  <a:schemeClr val="dk1"/>
                </a:solidFill>
              </a:rPr>
              <a:t>How similar are pairs of samples? </a:t>
            </a:r>
            <a:r>
              <a:rPr lang="en" sz="2667" i="1" dirty="0">
                <a:solidFill>
                  <a:srgbClr val="CC0000"/>
                </a:solidFill>
              </a:rPr>
              <a:t>Beta diversity</a:t>
            </a:r>
            <a:endParaRPr sz="2667" i="1" dirty="0">
              <a:solidFill>
                <a:srgbClr val="CC0000"/>
              </a:solidFill>
            </a:endParaRPr>
          </a:p>
          <a:p>
            <a:endParaRPr sz="2667" dirty="0">
              <a:solidFill>
                <a:srgbClr val="A6A6A6"/>
              </a:solidFill>
            </a:endParaRPr>
          </a:p>
          <a:p>
            <a:pPr>
              <a:buClr>
                <a:schemeClr val="dk1"/>
              </a:buClr>
            </a:pPr>
            <a:r>
              <a:rPr lang="en" sz="2667" dirty="0">
                <a:solidFill>
                  <a:schemeClr val="dk1"/>
                </a:solidFill>
              </a:rPr>
              <a:t>Who is there? </a:t>
            </a:r>
            <a:r>
              <a:rPr lang="en" sz="2667" i="1" dirty="0">
                <a:solidFill>
                  <a:srgbClr val="CC0000"/>
                </a:solidFill>
              </a:rPr>
              <a:t>Taxonomic profiling, differential abundance testing</a:t>
            </a:r>
            <a:r>
              <a:rPr lang="en" sz="2667" i="1" dirty="0">
                <a:solidFill>
                  <a:srgbClr val="990000"/>
                </a:solidFill>
              </a:rPr>
              <a:t> </a:t>
            </a:r>
            <a:endParaRPr sz="2667" dirty="0">
              <a:solidFill>
                <a:srgbClr val="990000"/>
              </a:solidFill>
            </a:endParaRPr>
          </a:p>
        </p:txBody>
      </p:sp>
    </p:spTree>
    <p:extLst>
      <p:ext uri="{BB962C8B-B14F-4D97-AF65-F5344CB8AC3E}">
        <p14:creationId xmlns:p14="http://schemas.microsoft.com/office/powerpoint/2010/main" val="123056168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5703581-C86F-6E40-A1E5-724417BDA5FF}"/>
              </a:ext>
            </a:extLst>
          </p:cNvPr>
          <p:cNvSpPr>
            <a:spLocks noGrp="1"/>
          </p:cNvSpPr>
          <p:nvPr>
            <p:ph idx="1"/>
          </p:nvPr>
        </p:nvSpPr>
        <p:spPr/>
        <p:txBody>
          <a:bodyPr>
            <a:normAutofit/>
          </a:bodyPr>
          <a:lstStyle/>
          <a:p>
            <a:pPr marL="0" indent="0">
              <a:buNone/>
            </a:pPr>
            <a:r>
              <a:rPr lang="en-US" sz="3200" dirty="0">
                <a:latin typeface="+mj-lt"/>
              </a:rPr>
              <a:t>Data that are naturally described as proportions or probabilities, or with a constant or irrelevant sum, are referred to as compositional data.</a:t>
            </a:r>
          </a:p>
        </p:txBody>
      </p:sp>
    </p:spTree>
    <p:extLst>
      <p:ext uri="{BB962C8B-B14F-4D97-AF65-F5344CB8AC3E}">
        <p14:creationId xmlns:p14="http://schemas.microsoft.com/office/powerpoint/2010/main" val="9912405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26497"/>
            <a:ext cx="10515600" cy="1325563"/>
          </a:xfrm>
        </p:spPr>
        <p:txBody>
          <a:bodyPr>
            <a:normAutofit/>
          </a:bodyPr>
          <a:lstStyle/>
          <a:p>
            <a:pPr algn="ctr"/>
            <a:r>
              <a:rPr lang="en-US" sz="3600">
                <a:latin typeface="Helvetica Light" charset="0"/>
                <a:ea typeface="Helvetica Light" charset="0"/>
                <a:cs typeface="Helvetica Light" charset="0"/>
              </a:rPr>
              <a:t>What do these taxa plots really tell us?</a:t>
            </a:r>
            <a:endParaRPr lang="en-US" sz="3600" dirty="0">
              <a:latin typeface="Helvetica Light" charset="0"/>
              <a:ea typeface="Helvetica Light" charset="0"/>
              <a:cs typeface="Helvetica Light" charset="0"/>
            </a:endParaRPr>
          </a:p>
        </p:txBody>
      </p:sp>
      <p:pic>
        <p:nvPicPr>
          <p:cNvPr id="4" name="Picture 3"/>
          <p:cNvPicPr>
            <a:picLocks noChangeAspect="1"/>
          </p:cNvPicPr>
          <p:nvPr/>
        </p:nvPicPr>
        <p:blipFill rotWithShape="1">
          <a:blip r:embed="rId3"/>
          <a:srcRect b="20561"/>
          <a:stretch/>
        </p:blipFill>
        <p:spPr>
          <a:xfrm>
            <a:off x="1002891" y="2013725"/>
            <a:ext cx="9270124" cy="3492456"/>
          </a:xfrm>
          <a:prstGeom prst="rect">
            <a:avLst/>
          </a:prstGeom>
        </p:spPr>
      </p:pic>
      <p:sp>
        <p:nvSpPr>
          <p:cNvPr id="5" name="TextBox 4"/>
          <p:cNvSpPr txBox="1"/>
          <p:nvPr/>
        </p:nvSpPr>
        <p:spPr>
          <a:xfrm>
            <a:off x="1275263" y="1552060"/>
            <a:ext cx="1829347" cy="461665"/>
          </a:xfrm>
          <a:prstGeom prst="rect">
            <a:avLst/>
          </a:prstGeom>
          <a:noFill/>
        </p:spPr>
        <p:txBody>
          <a:bodyPr wrap="none" rtlCol="0">
            <a:spAutoFit/>
          </a:bodyPr>
          <a:lstStyle/>
          <a:p>
            <a:r>
              <a:rPr lang="en-US" sz="2400">
                <a:latin typeface="Helvetica Light" charset="0"/>
                <a:ea typeface="Helvetica Light" charset="0"/>
                <a:cs typeface="Helvetica Light" charset="0"/>
              </a:rPr>
              <a:t>control soils</a:t>
            </a:r>
          </a:p>
        </p:txBody>
      </p:sp>
      <p:sp>
        <p:nvSpPr>
          <p:cNvPr id="7" name="TextBox 6"/>
          <p:cNvSpPr txBox="1"/>
          <p:nvPr/>
        </p:nvSpPr>
        <p:spPr>
          <a:xfrm>
            <a:off x="536097" y="5321515"/>
            <a:ext cx="466794" cy="369332"/>
          </a:xfrm>
          <a:prstGeom prst="rect">
            <a:avLst/>
          </a:prstGeom>
          <a:noFill/>
        </p:spPr>
        <p:txBody>
          <a:bodyPr wrap="none" rtlCol="0">
            <a:spAutoFit/>
          </a:bodyPr>
          <a:lstStyle/>
          <a:p>
            <a:r>
              <a:rPr lang="en-US"/>
              <a:t>0%</a:t>
            </a:r>
          </a:p>
        </p:txBody>
      </p:sp>
      <p:sp>
        <p:nvSpPr>
          <p:cNvPr id="9" name="TextBox 8"/>
          <p:cNvSpPr txBox="1"/>
          <p:nvPr/>
        </p:nvSpPr>
        <p:spPr>
          <a:xfrm>
            <a:off x="359119" y="1888051"/>
            <a:ext cx="700833" cy="369332"/>
          </a:xfrm>
          <a:prstGeom prst="rect">
            <a:avLst/>
          </a:prstGeom>
          <a:noFill/>
        </p:spPr>
        <p:txBody>
          <a:bodyPr wrap="none" rtlCol="0">
            <a:spAutoFit/>
          </a:bodyPr>
          <a:lstStyle/>
          <a:p>
            <a:r>
              <a:rPr lang="en-US"/>
              <a:t>100%</a:t>
            </a:r>
          </a:p>
        </p:txBody>
      </p:sp>
      <p:sp>
        <p:nvSpPr>
          <p:cNvPr id="10" name="TextBox 9"/>
          <p:cNvSpPr txBox="1"/>
          <p:nvPr/>
        </p:nvSpPr>
        <p:spPr>
          <a:xfrm>
            <a:off x="5339136" y="1565425"/>
            <a:ext cx="2959465" cy="461665"/>
          </a:xfrm>
          <a:prstGeom prst="rect">
            <a:avLst/>
          </a:prstGeom>
          <a:noFill/>
        </p:spPr>
        <p:txBody>
          <a:bodyPr wrap="none" rtlCol="0">
            <a:spAutoFit/>
          </a:bodyPr>
          <a:lstStyle/>
          <a:p>
            <a:r>
              <a:rPr lang="en-US" sz="2400" dirty="0">
                <a:latin typeface="Helvetica Light" charset="0"/>
                <a:ea typeface="Helvetica Light" charset="0"/>
                <a:cs typeface="Helvetica Light" charset="0"/>
              </a:rPr>
              <a:t>decomposition soils</a:t>
            </a:r>
          </a:p>
        </p:txBody>
      </p:sp>
      <p:cxnSp>
        <p:nvCxnSpPr>
          <p:cNvPr id="12" name="Straight Arrow Connector 11"/>
          <p:cNvCxnSpPr/>
          <p:nvPr/>
        </p:nvCxnSpPr>
        <p:spPr>
          <a:xfrm>
            <a:off x="1526746" y="5690847"/>
            <a:ext cx="1555667" cy="0"/>
          </a:xfrm>
          <a:prstGeom prst="straightConnector1">
            <a:avLst/>
          </a:prstGeom>
          <a:ln w="28575">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5637953" y="5659374"/>
            <a:ext cx="1555667" cy="0"/>
          </a:xfrm>
          <a:prstGeom prst="straightConnector1">
            <a:avLst/>
          </a:prstGeom>
          <a:ln w="28575">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1997443" y="5769815"/>
            <a:ext cx="614271" cy="369332"/>
          </a:xfrm>
          <a:prstGeom prst="rect">
            <a:avLst/>
          </a:prstGeom>
          <a:noFill/>
        </p:spPr>
        <p:txBody>
          <a:bodyPr wrap="none" rtlCol="0">
            <a:spAutoFit/>
          </a:bodyPr>
          <a:lstStyle/>
          <a:p>
            <a:r>
              <a:rPr lang="en-US"/>
              <a:t>time</a:t>
            </a:r>
          </a:p>
        </p:txBody>
      </p:sp>
      <p:sp>
        <p:nvSpPr>
          <p:cNvPr id="16" name="TextBox 15"/>
          <p:cNvSpPr txBox="1"/>
          <p:nvPr/>
        </p:nvSpPr>
        <p:spPr>
          <a:xfrm>
            <a:off x="5242355" y="5769815"/>
            <a:ext cx="2311595" cy="369332"/>
          </a:xfrm>
          <a:prstGeom prst="rect">
            <a:avLst/>
          </a:prstGeom>
          <a:noFill/>
        </p:spPr>
        <p:txBody>
          <a:bodyPr wrap="none" rtlCol="0">
            <a:spAutoFit/>
          </a:bodyPr>
          <a:lstStyle/>
          <a:p>
            <a:r>
              <a:rPr lang="en-US" dirty="0"/>
              <a:t>time of decomposition</a:t>
            </a:r>
          </a:p>
        </p:txBody>
      </p:sp>
      <p:pic>
        <p:nvPicPr>
          <p:cNvPr id="17" name="Picture 16"/>
          <p:cNvPicPr>
            <a:picLocks noChangeAspect="1"/>
          </p:cNvPicPr>
          <p:nvPr/>
        </p:nvPicPr>
        <p:blipFill>
          <a:blip r:embed="rId4"/>
          <a:stretch>
            <a:fillRect/>
          </a:stretch>
        </p:blipFill>
        <p:spPr>
          <a:xfrm>
            <a:off x="10273015" y="2013725"/>
            <a:ext cx="1646971" cy="1496391"/>
          </a:xfrm>
          <a:prstGeom prst="rect">
            <a:avLst/>
          </a:prstGeom>
        </p:spPr>
      </p:pic>
      <p:sp>
        <p:nvSpPr>
          <p:cNvPr id="18" name="TextBox 17"/>
          <p:cNvSpPr txBox="1"/>
          <p:nvPr/>
        </p:nvSpPr>
        <p:spPr>
          <a:xfrm>
            <a:off x="10327347" y="6323726"/>
            <a:ext cx="1538306" cy="307777"/>
          </a:xfrm>
          <a:prstGeom prst="rect">
            <a:avLst/>
          </a:prstGeom>
          <a:noFill/>
        </p:spPr>
        <p:txBody>
          <a:bodyPr wrap="none" rtlCol="0">
            <a:spAutoFit/>
          </a:bodyPr>
          <a:lstStyle/>
          <a:p>
            <a:r>
              <a:rPr lang="en-US" sz="1400" dirty="0">
                <a:latin typeface="+mj-lt"/>
              </a:rPr>
              <a:t>Metcalf</a:t>
            </a:r>
            <a:r>
              <a:rPr lang="en-US" sz="1400" i="1" dirty="0">
                <a:latin typeface="+mj-lt"/>
              </a:rPr>
              <a:t> et al</a:t>
            </a:r>
            <a:r>
              <a:rPr lang="en-US" sz="1400" dirty="0">
                <a:latin typeface="+mj-lt"/>
              </a:rPr>
              <a:t>. 2016</a:t>
            </a:r>
          </a:p>
        </p:txBody>
      </p:sp>
    </p:spTree>
    <p:extLst>
      <p:ext uri="{BB962C8B-B14F-4D97-AF65-F5344CB8AC3E}">
        <p14:creationId xmlns:p14="http://schemas.microsoft.com/office/powerpoint/2010/main" val="167992331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637"/>
        <p:cNvGrpSpPr/>
        <p:nvPr/>
      </p:nvGrpSpPr>
      <p:grpSpPr>
        <a:xfrm>
          <a:off x="0" y="0"/>
          <a:ext cx="0" cy="0"/>
          <a:chOff x="0" y="0"/>
          <a:chExt cx="0" cy="0"/>
        </a:xfrm>
      </p:grpSpPr>
      <p:sp>
        <p:nvSpPr>
          <p:cNvPr id="638" name="Google Shape;638;p63"/>
          <p:cNvSpPr txBox="1">
            <a:spLocks noGrp="1"/>
          </p:cNvSpPr>
          <p:nvPr>
            <p:ph type="title"/>
          </p:nvPr>
        </p:nvSpPr>
        <p:spPr>
          <a:xfrm>
            <a:off x="609600" y="274637"/>
            <a:ext cx="10972800" cy="1143200"/>
          </a:xfrm>
          <a:prstGeom prst="rect">
            <a:avLst/>
          </a:prstGeom>
          <a:noFill/>
          <a:ln>
            <a:noFill/>
          </a:ln>
        </p:spPr>
        <p:txBody>
          <a:bodyPr spcFirstLastPara="1" vert="horz" wrap="square" lIns="91433" tIns="45700" rIns="91433" bIns="45700" rtlCol="0" anchor="ctr" anchorCtr="0">
            <a:noAutofit/>
          </a:bodyPr>
          <a:lstStyle/>
          <a:p>
            <a:pPr>
              <a:spcBef>
                <a:spcPts val="0"/>
              </a:spcBef>
              <a:buClr>
                <a:schemeClr val="dk1"/>
              </a:buClr>
            </a:pPr>
            <a:r>
              <a:rPr lang="en" sz="3200" dirty="0">
                <a:solidFill>
                  <a:schemeClr val="dk1"/>
                </a:solidFill>
                <a:ea typeface="Arial"/>
                <a:cs typeface="Arial"/>
                <a:sym typeface="Arial"/>
              </a:rPr>
              <a:t>Compositionality</a:t>
            </a:r>
            <a:endParaRPr sz="3200" dirty="0">
              <a:solidFill>
                <a:schemeClr val="dk1"/>
              </a:solidFill>
              <a:ea typeface="Arial"/>
              <a:cs typeface="Arial"/>
              <a:sym typeface="Arial"/>
            </a:endParaRPr>
          </a:p>
        </p:txBody>
      </p:sp>
      <p:sp>
        <p:nvSpPr>
          <p:cNvPr id="639" name="Google Shape;639;p63"/>
          <p:cNvSpPr txBox="1"/>
          <p:nvPr/>
        </p:nvSpPr>
        <p:spPr>
          <a:xfrm>
            <a:off x="8347589" y="2412048"/>
            <a:ext cx="3262000" cy="2308400"/>
          </a:xfrm>
          <a:prstGeom prst="rect">
            <a:avLst/>
          </a:prstGeom>
          <a:noFill/>
          <a:ln>
            <a:noFill/>
          </a:ln>
        </p:spPr>
        <p:txBody>
          <a:bodyPr spcFirstLastPara="1" wrap="square" lIns="91433" tIns="45700" rIns="91433" bIns="45700" anchor="t" anchorCtr="0">
            <a:noAutofit/>
          </a:bodyPr>
          <a:lstStyle/>
          <a:p>
            <a:endParaRPr sz="2400" dirty="0">
              <a:solidFill>
                <a:schemeClr val="dk1"/>
              </a:solidFill>
              <a:latin typeface="+mj-lt"/>
            </a:endParaRPr>
          </a:p>
          <a:p>
            <a:pPr marL="287859" indent="-287859">
              <a:buClr>
                <a:schemeClr val="dk1"/>
              </a:buClr>
              <a:buSzPts val="1800"/>
              <a:buFont typeface="Arial"/>
              <a:buChar char="•"/>
            </a:pPr>
            <a:r>
              <a:rPr lang="en" sz="2400" dirty="0">
                <a:solidFill>
                  <a:schemeClr val="dk1"/>
                </a:solidFill>
                <a:latin typeface="+mj-lt"/>
              </a:rPr>
              <a:t>Cannot determine which is actually changing</a:t>
            </a:r>
            <a:endParaRPr sz="1467" dirty="0">
              <a:latin typeface="+mj-lt"/>
            </a:endParaRPr>
          </a:p>
        </p:txBody>
      </p:sp>
      <p:graphicFrame>
        <p:nvGraphicFramePr>
          <p:cNvPr id="640" name="Google Shape;640;p63"/>
          <p:cNvGraphicFramePr/>
          <p:nvPr/>
        </p:nvGraphicFramePr>
        <p:xfrm>
          <a:off x="5503209" y="3100167"/>
          <a:ext cx="2422000" cy="950682"/>
        </p:xfrm>
        <a:graphic>
          <a:graphicData uri="http://schemas.openxmlformats.org/drawingml/2006/table">
            <a:tbl>
              <a:tblPr firstRow="1" bandRow="1">
                <a:noFill/>
              </a:tblPr>
              <a:tblGrid>
                <a:gridCol w="1454300">
                  <a:extLst>
                    <a:ext uri="{9D8B030D-6E8A-4147-A177-3AD203B41FA5}">
                      <a16:colId xmlns:a16="http://schemas.microsoft.com/office/drawing/2014/main" val="20000"/>
                    </a:ext>
                  </a:extLst>
                </a:gridCol>
                <a:gridCol w="487667">
                  <a:extLst>
                    <a:ext uri="{9D8B030D-6E8A-4147-A177-3AD203B41FA5}">
                      <a16:colId xmlns:a16="http://schemas.microsoft.com/office/drawing/2014/main" val="20001"/>
                    </a:ext>
                  </a:extLst>
                </a:gridCol>
                <a:gridCol w="480033">
                  <a:extLst>
                    <a:ext uri="{9D8B030D-6E8A-4147-A177-3AD203B41FA5}">
                      <a16:colId xmlns:a16="http://schemas.microsoft.com/office/drawing/2014/main" val="20002"/>
                    </a:ext>
                  </a:extLst>
                </a:gridCol>
              </a:tblGrid>
              <a:tr h="311813">
                <a:tc>
                  <a:txBody>
                    <a:bodyPr/>
                    <a:lstStyle/>
                    <a:p>
                      <a:pPr marL="0" marR="0" lvl="0" indent="0" algn="l" rtl="0">
                        <a:lnSpc>
                          <a:spcPct val="100000"/>
                        </a:lnSpc>
                        <a:spcBef>
                          <a:spcPts val="0"/>
                        </a:spcBef>
                        <a:spcAft>
                          <a:spcPts val="0"/>
                        </a:spcAft>
                        <a:buClr>
                          <a:schemeClr val="dk1"/>
                        </a:buClr>
                        <a:buFont typeface="Calibri"/>
                        <a:buNone/>
                      </a:pPr>
                      <a:endParaRPr sz="1900" u="none" strike="noStrike" cap="none">
                        <a:latin typeface="Arial"/>
                        <a:ea typeface="Arial"/>
                        <a:cs typeface="Arial"/>
                        <a:sym typeface="Arial"/>
                      </a:endParaRPr>
                    </a:p>
                  </a:txBody>
                  <a:tcPr marL="27267" marR="27267" marT="13667" marB="13667">
                    <a:lnB w="12700" cap="flat" cmpd="sng">
                      <a:solidFill>
                        <a:schemeClr val="dk1"/>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chemeClr val="dk1"/>
                        </a:buClr>
                        <a:buFont typeface="Calibri"/>
                        <a:buNone/>
                      </a:pPr>
                      <a:endParaRPr sz="1900" u="none" strike="noStrike" cap="none">
                        <a:latin typeface="Arial"/>
                        <a:ea typeface="Arial"/>
                        <a:cs typeface="Arial"/>
                        <a:sym typeface="Arial"/>
                      </a:endParaRPr>
                    </a:p>
                  </a:txBody>
                  <a:tcPr marL="27267" marR="27267" marT="13667" marB="13667">
                    <a:lnB w="12700" cap="flat" cmpd="sng">
                      <a:solidFill>
                        <a:schemeClr val="dk1"/>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endParaRPr sz="1900">
                        <a:latin typeface="Arial"/>
                        <a:ea typeface="Arial"/>
                        <a:cs typeface="Arial"/>
                        <a:sym typeface="Arial"/>
                      </a:endParaRPr>
                    </a:p>
                  </a:txBody>
                  <a:tcPr marL="27267" marR="27267" marT="13667" marB="13667">
                    <a:lnB w="12700" cap="flat" cmpd="sng">
                      <a:solidFill>
                        <a:schemeClr val="dk1"/>
                      </a:solidFill>
                      <a:prstDash val="solid"/>
                      <a:round/>
                      <a:headEnd type="none" w="sm" len="sm"/>
                      <a:tailEnd type="none" w="sm" len="sm"/>
                    </a:lnB>
                    <a:solidFill>
                      <a:srgbClr val="FFFFFF"/>
                    </a:solidFill>
                  </a:tcPr>
                </a:tc>
                <a:extLst>
                  <a:ext uri="{0D108BD9-81ED-4DB2-BD59-A6C34878D82A}">
                    <a16:rowId xmlns:a16="http://schemas.microsoft.com/office/drawing/2014/main" val="10000"/>
                  </a:ext>
                </a:extLst>
              </a:tr>
              <a:tr h="311813">
                <a:tc>
                  <a:txBody>
                    <a:bodyPr/>
                    <a:lstStyle/>
                    <a:p>
                      <a:pPr marL="0" marR="0" lvl="0" indent="0" algn="l" rtl="0">
                        <a:spcBef>
                          <a:spcPts val="0"/>
                        </a:spcBef>
                        <a:spcAft>
                          <a:spcPts val="0"/>
                        </a:spcAft>
                        <a:buNone/>
                      </a:pPr>
                      <a:r>
                        <a:rPr lang="en" sz="1900">
                          <a:solidFill>
                            <a:srgbClr val="FF0000"/>
                          </a:solidFill>
                          <a:latin typeface="Arial"/>
                          <a:ea typeface="Arial"/>
                          <a:cs typeface="Arial"/>
                          <a:sym typeface="Arial"/>
                        </a:rPr>
                        <a:t>Proportions</a:t>
                      </a:r>
                      <a:endParaRPr sz="1900">
                        <a:solidFill>
                          <a:srgbClr val="FF0000"/>
                        </a:solidFill>
                        <a:latin typeface="Arial"/>
                        <a:ea typeface="Arial"/>
                        <a:cs typeface="Arial"/>
                        <a:sym typeface="Arial"/>
                      </a:endParaRPr>
                    </a:p>
                  </a:txBody>
                  <a:tcPr marL="27267" marR="27267" marT="13667" marB="13667">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 sz="1900">
                          <a:solidFill>
                            <a:srgbClr val="FF0000"/>
                          </a:solidFill>
                          <a:latin typeface="Arial"/>
                          <a:ea typeface="Arial"/>
                          <a:cs typeface="Arial"/>
                          <a:sym typeface="Arial"/>
                        </a:rPr>
                        <a:t>2/3</a:t>
                      </a:r>
                      <a:endParaRPr sz="1900">
                        <a:solidFill>
                          <a:srgbClr val="FF0000"/>
                        </a:solidFill>
                        <a:latin typeface="Arial"/>
                        <a:ea typeface="Arial"/>
                        <a:cs typeface="Arial"/>
                        <a:sym typeface="Arial"/>
                      </a:endParaRPr>
                    </a:p>
                  </a:txBody>
                  <a:tcPr marL="27267" marR="27267" marT="13667" marB="13667">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 sz="1900">
                          <a:solidFill>
                            <a:srgbClr val="FF0000"/>
                          </a:solidFill>
                          <a:latin typeface="Arial"/>
                          <a:ea typeface="Arial"/>
                          <a:cs typeface="Arial"/>
                          <a:sym typeface="Arial"/>
                        </a:rPr>
                        <a:t>1/3</a:t>
                      </a:r>
                      <a:endParaRPr sz="1900">
                        <a:solidFill>
                          <a:srgbClr val="FF0000"/>
                        </a:solidFill>
                        <a:latin typeface="Arial"/>
                        <a:ea typeface="Arial"/>
                        <a:cs typeface="Arial"/>
                        <a:sym typeface="Arial"/>
                      </a:endParaRPr>
                    </a:p>
                  </a:txBody>
                  <a:tcPr marL="27267" marR="27267" marT="13667" marB="13667">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extLst>
                  <a:ext uri="{0D108BD9-81ED-4DB2-BD59-A6C34878D82A}">
                    <a16:rowId xmlns:a16="http://schemas.microsoft.com/office/drawing/2014/main" val="10001"/>
                  </a:ext>
                </a:extLst>
              </a:tr>
              <a:tr h="311813">
                <a:tc>
                  <a:txBody>
                    <a:bodyPr/>
                    <a:lstStyle/>
                    <a:p>
                      <a:pPr marL="0" marR="0" lvl="0" indent="0" algn="l" rtl="0">
                        <a:spcBef>
                          <a:spcPts val="0"/>
                        </a:spcBef>
                        <a:spcAft>
                          <a:spcPts val="0"/>
                        </a:spcAft>
                        <a:buNone/>
                      </a:pPr>
                      <a:r>
                        <a:rPr lang="en" sz="1900">
                          <a:latin typeface="Arial"/>
                          <a:ea typeface="Arial"/>
                          <a:cs typeface="Arial"/>
                          <a:sym typeface="Arial"/>
                        </a:rPr>
                        <a:t>Counts</a:t>
                      </a:r>
                      <a:endParaRPr sz="1900">
                        <a:latin typeface="Arial"/>
                        <a:ea typeface="Arial"/>
                        <a:cs typeface="Arial"/>
                        <a:sym typeface="Arial"/>
                      </a:endParaRPr>
                    </a:p>
                  </a:txBody>
                  <a:tcPr marL="27267" marR="27267" marT="13667" marB="13667">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 sz="1900">
                          <a:latin typeface="Arial"/>
                          <a:ea typeface="Arial"/>
                          <a:cs typeface="Arial"/>
                          <a:sym typeface="Arial"/>
                        </a:rPr>
                        <a:t>200</a:t>
                      </a:r>
                      <a:endParaRPr sz="1900">
                        <a:latin typeface="Arial"/>
                        <a:ea typeface="Arial"/>
                        <a:cs typeface="Arial"/>
                        <a:sym typeface="Arial"/>
                      </a:endParaRPr>
                    </a:p>
                  </a:txBody>
                  <a:tcPr marL="27267" marR="27267" marT="13667" marB="13667">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 sz="1900">
                          <a:latin typeface="Arial"/>
                          <a:ea typeface="Arial"/>
                          <a:cs typeface="Arial"/>
                          <a:sym typeface="Arial"/>
                        </a:rPr>
                        <a:t>100</a:t>
                      </a:r>
                      <a:endParaRPr sz="1900">
                        <a:latin typeface="Arial"/>
                        <a:ea typeface="Arial"/>
                        <a:cs typeface="Arial"/>
                        <a:sym typeface="Arial"/>
                      </a:endParaRPr>
                    </a:p>
                  </a:txBody>
                  <a:tcPr marL="27267" marR="27267" marT="13667" marB="13667">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extLst>
                  <a:ext uri="{0D108BD9-81ED-4DB2-BD59-A6C34878D82A}">
                    <a16:rowId xmlns:a16="http://schemas.microsoft.com/office/drawing/2014/main" val="10002"/>
                  </a:ext>
                </a:extLst>
              </a:tr>
            </a:tbl>
          </a:graphicData>
        </a:graphic>
      </p:graphicFrame>
      <p:graphicFrame>
        <p:nvGraphicFramePr>
          <p:cNvPr id="641" name="Google Shape;641;p63"/>
          <p:cNvGraphicFramePr/>
          <p:nvPr/>
        </p:nvGraphicFramePr>
        <p:xfrm>
          <a:off x="228600" y="3091485"/>
          <a:ext cx="2422000" cy="950682"/>
        </p:xfrm>
        <a:graphic>
          <a:graphicData uri="http://schemas.openxmlformats.org/drawingml/2006/table">
            <a:tbl>
              <a:tblPr firstRow="1" bandRow="1">
                <a:noFill/>
              </a:tblPr>
              <a:tblGrid>
                <a:gridCol w="1454300">
                  <a:extLst>
                    <a:ext uri="{9D8B030D-6E8A-4147-A177-3AD203B41FA5}">
                      <a16:colId xmlns:a16="http://schemas.microsoft.com/office/drawing/2014/main" val="20000"/>
                    </a:ext>
                  </a:extLst>
                </a:gridCol>
                <a:gridCol w="487667">
                  <a:extLst>
                    <a:ext uri="{9D8B030D-6E8A-4147-A177-3AD203B41FA5}">
                      <a16:colId xmlns:a16="http://schemas.microsoft.com/office/drawing/2014/main" val="20001"/>
                    </a:ext>
                  </a:extLst>
                </a:gridCol>
                <a:gridCol w="480033">
                  <a:extLst>
                    <a:ext uri="{9D8B030D-6E8A-4147-A177-3AD203B41FA5}">
                      <a16:colId xmlns:a16="http://schemas.microsoft.com/office/drawing/2014/main" val="20002"/>
                    </a:ext>
                  </a:extLst>
                </a:gridCol>
              </a:tblGrid>
              <a:tr h="311813">
                <a:tc>
                  <a:txBody>
                    <a:bodyPr/>
                    <a:lstStyle/>
                    <a:p>
                      <a:pPr marL="0" marR="0" lvl="0" indent="0" algn="l" rtl="0">
                        <a:lnSpc>
                          <a:spcPct val="100000"/>
                        </a:lnSpc>
                        <a:spcBef>
                          <a:spcPts val="0"/>
                        </a:spcBef>
                        <a:spcAft>
                          <a:spcPts val="0"/>
                        </a:spcAft>
                        <a:buClr>
                          <a:schemeClr val="dk1"/>
                        </a:buClr>
                        <a:buFont typeface="Calibri"/>
                        <a:buNone/>
                      </a:pPr>
                      <a:endParaRPr sz="1900">
                        <a:latin typeface="Arial"/>
                        <a:ea typeface="Arial"/>
                        <a:cs typeface="Arial"/>
                        <a:sym typeface="Arial"/>
                      </a:endParaRPr>
                    </a:p>
                  </a:txBody>
                  <a:tcPr marL="27267" marR="27267" marT="13667" marB="13667">
                    <a:lnB w="12700" cap="flat" cmpd="sng">
                      <a:solidFill>
                        <a:schemeClr val="dk1"/>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chemeClr val="dk1"/>
                        </a:buClr>
                        <a:buFont typeface="Calibri"/>
                        <a:buNone/>
                      </a:pPr>
                      <a:endParaRPr sz="1900">
                        <a:latin typeface="Arial"/>
                        <a:ea typeface="Arial"/>
                        <a:cs typeface="Arial"/>
                        <a:sym typeface="Arial"/>
                      </a:endParaRPr>
                    </a:p>
                  </a:txBody>
                  <a:tcPr marL="27267" marR="27267" marT="13667" marB="13667">
                    <a:lnB w="12700" cap="flat" cmpd="sng">
                      <a:solidFill>
                        <a:schemeClr val="dk1"/>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endParaRPr sz="1900">
                        <a:latin typeface="Arial"/>
                        <a:ea typeface="Arial"/>
                        <a:cs typeface="Arial"/>
                        <a:sym typeface="Arial"/>
                      </a:endParaRPr>
                    </a:p>
                  </a:txBody>
                  <a:tcPr marL="27267" marR="27267" marT="13667" marB="13667">
                    <a:lnB w="12700" cap="flat" cmpd="sng">
                      <a:solidFill>
                        <a:schemeClr val="dk1"/>
                      </a:solidFill>
                      <a:prstDash val="solid"/>
                      <a:round/>
                      <a:headEnd type="none" w="sm" len="sm"/>
                      <a:tailEnd type="none" w="sm" len="sm"/>
                    </a:lnB>
                    <a:solidFill>
                      <a:srgbClr val="FFFFFF"/>
                    </a:solidFill>
                  </a:tcPr>
                </a:tc>
                <a:extLst>
                  <a:ext uri="{0D108BD9-81ED-4DB2-BD59-A6C34878D82A}">
                    <a16:rowId xmlns:a16="http://schemas.microsoft.com/office/drawing/2014/main" val="10000"/>
                  </a:ext>
                </a:extLst>
              </a:tr>
              <a:tr h="311813">
                <a:tc>
                  <a:txBody>
                    <a:bodyPr/>
                    <a:lstStyle/>
                    <a:p>
                      <a:pPr marL="0" marR="0" lvl="0" indent="0" algn="l" rtl="0">
                        <a:spcBef>
                          <a:spcPts val="0"/>
                        </a:spcBef>
                        <a:spcAft>
                          <a:spcPts val="0"/>
                        </a:spcAft>
                        <a:buNone/>
                      </a:pPr>
                      <a:r>
                        <a:rPr lang="en" sz="1900">
                          <a:latin typeface="Arial"/>
                          <a:ea typeface="Arial"/>
                          <a:cs typeface="Arial"/>
                          <a:sym typeface="Arial"/>
                        </a:rPr>
                        <a:t>Proportions</a:t>
                      </a:r>
                      <a:endParaRPr sz="1900">
                        <a:latin typeface="Arial"/>
                        <a:ea typeface="Arial"/>
                        <a:cs typeface="Arial"/>
                        <a:sym typeface="Arial"/>
                      </a:endParaRPr>
                    </a:p>
                  </a:txBody>
                  <a:tcPr marL="27267" marR="27267" marT="13667" marB="13667">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 sz="1900">
                          <a:latin typeface="Arial"/>
                          <a:ea typeface="Arial"/>
                          <a:cs typeface="Arial"/>
                          <a:sym typeface="Arial"/>
                        </a:rPr>
                        <a:t>1/2</a:t>
                      </a:r>
                      <a:endParaRPr sz="1900">
                        <a:latin typeface="Arial"/>
                        <a:ea typeface="Arial"/>
                        <a:cs typeface="Arial"/>
                        <a:sym typeface="Arial"/>
                      </a:endParaRPr>
                    </a:p>
                  </a:txBody>
                  <a:tcPr marL="27267" marR="27267" marT="13667" marB="13667">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 sz="1900">
                          <a:latin typeface="Arial"/>
                          <a:ea typeface="Arial"/>
                          <a:cs typeface="Arial"/>
                          <a:sym typeface="Arial"/>
                        </a:rPr>
                        <a:t>1/2</a:t>
                      </a:r>
                      <a:endParaRPr sz="1900">
                        <a:latin typeface="Arial"/>
                        <a:ea typeface="Arial"/>
                        <a:cs typeface="Arial"/>
                        <a:sym typeface="Arial"/>
                      </a:endParaRPr>
                    </a:p>
                  </a:txBody>
                  <a:tcPr marL="27267" marR="27267" marT="13667" marB="13667">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extLst>
                  <a:ext uri="{0D108BD9-81ED-4DB2-BD59-A6C34878D82A}">
                    <a16:rowId xmlns:a16="http://schemas.microsoft.com/office/drawing/2014/main" val="10001"/>
                  </a:ext>
                </a:extLst>
              </a:tr>
              <a:tr h="311813">
                <a:tc>
                  <a:txBody>
                    <a:bodyPr/>
                    <a:lstStyle/>
                    <a:p>
                      <a:pPr marL="0" marR="0" lvl="0" indent="0" algn="l" rtl="0">
                        <a:spcBef>
                          <a:spcPts val="0"/>
                        </a:spcBef>
                        <a:spcAft>
                          <a:spcPts val="0"/>
                        </a:spcAft>
                        <a:buNone/>
                      </a:pPr>
                      <a:r>
                        <a:rPr lang="en" sz="1900">
                          <a:latin typeface="Arial"/>
                          <a:ea typeface="Arial"/>
                          <a:cs typeface="Arial"/>
                          <a:sym typeface="Arial"/>
                        </a:rPr>
                        <a:t>Counts</a:t>
                      </a:r>
                      <a:endParaRPr sz="1900">
                        <a:latin typeface="Arial"/>
                        <a:ea typeface="Arial"/>
                        <a:cs typeface="Arial"/>
                        <a:sym typeface="Arial"/>
                      </a:endParaRPr>
                    </a:p>
                  </a:txBody>
                  <a:tcPr marL="27267" marR="27267" marT="13667" marB="13667">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 sz="1900">
                          <a:latin typeface="Arial"/>
                          <a:ea typeface="Arial"/>
                          <a:cs typeface="Arial"/>
                          <a:sym typeface="Arial"/>
                        </a:rPr>
                        <a:t>100</a:t>
                      </a:r>
                      <a:endParaRPr sz="1900">
                        <a:latin typeface="Arial"/>
                        <a:ea typeface="Arial"/>
                        <a:cs typeface="Arial"/>
                        <a:sym typeface="Arial"/>
                      </a:endParaRPr>
                    </a:p>
                  </a:txBody>
                  <a:tcPr marL="27267" marR="27267" marT="13667" marB="13667">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 sz="1900">
                          <a:latin typeface="Arial"/>
                          <a:ea typeface="Arial"/>
                          <a:cs typeface="Arial"/>
                          <a:sym typeface="Arial"/>
                        </a:rPr>
                        <a:t>100</a:t>
                      </a:r>
                      <a:endParaRPr sz="1900">
                        <a:latin typeface="Arial"/>
                        <a:ea typeface="Arial"/>
                        <a:cs typeface="Arial"/>
                        <a:sym typeface="Arial"/>
                      </a:endParaRPr>
                    </a:p>
                  </a:txBody>
                  <a:tcPr marL="27267" marR="27267" marT="13667" marB="13667">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extLst>
                  <a:ext uri="{0D108BD9-81ED-4DB2-BD59-A6C34878D82A}">
                    <a16:rowId xmlns:a16="http://schemas.microsoft.com/office/drawing/2014/main" val="10002"/>
                  </a:ext>
                </a:extLst>
              </a:tr>
            </a:tbl>
          </a:graphicData>
        </a:graphic>
      </p:graphicFrame>
      <p:sp>
        <p:nvSpPr>
          <p:cNvPr id="642" name="Google Shape;642;p63"/>
          <p:cNvSpPr/>
          <p:nvPr/>
        </p:nvSpPr>
        <p:spPr>
          <a:xfrm>
            <a:off x="3478051" y="2873713"/>
            <a:ext cx="1596800" cy="452800"/>
          </a:xfrm>
          <a:prstGeom prst="rightArrow">
            <a:avLst>
              <a:gd name="adj1" fmla="val 50000"/>
              <a:gd name="adj2" fmla="val 50000"/>
            </a:avLst>
          </a:prstGeom>
          <a:solidFill>
            <a:schemeClr val="dk1"/>
          </a:solidFill>
          <a:ln w="12700" cap="flat" cmpd="sng">
            <a:solidFill>
              <a:srgbClr val="42719B"/>
            </a:solidFill>
            <a:prstDash val="solid"/>
            <a:miter lim="8000"/>
            <a:headEnd type="none" w="sm" len="sm"/>
            <a:tailEnd type="none" w="sm" len="sm"/>
          </a:ln>
        </p:spPr>
        <p:txBody>
          <a:bodyPr spcFirstLastPara="1" wrap="square" lIns="27267" tIns="13633" rIns="27267" bIns="13633" anchor="ctr" anchorCtr="0">
            <a:noAutofit/>
          </a:bodyPr>
          <a:lstStyle/>
          <a:p>
            <a:pPr algn="ctr"/>
            <a:endParaRPr sz="533">
              <a:solidFill>
                <a:schemeClr val="lt1"/>
              </a:solidFill>
            </a:endParaRPr>
          </a:p>
        </p:txBody>
      </p:sp>
      <p:sp>
        <p:nvSpPr>
          <p:cNvPr id="643" name="Google Shape;643;p63"/>
          <p:cNvSpPr/>
          <p:nvPr/>
        </p:nvSpPr>
        <p:spPr>
          <a:xfrm>
            <a:off x="6957265" y="1512479"/>
            <a:ext cx="484000" cy="1874400"/>
          </a:xfrm>
          <a:prstGeom prst="rect">
            <a:avLst/>
          </a:prstGeom>
          <a:solidFill>
            <a:srgbClr val="FF0000"/>
          </a:solidFill>
          <a:ln w="12700" cap="flat" cmpd="sng">
            <a:solidFill>
              <a:srgbClr val="42719B"/>
            </a:solidFill>
            <a:prstDash val="solid"/>
            <a:miter lim="8000"/>
            <a:headEnd type="none" w="sm" len="sm"/>
            <a:tailEnd type="none" w="sm" len="sm"/>
          </a:ln>
        </p:spPr>
        <p:txBody>
          <a:bodyPr spcFirstLastPara="1" wrap="square" lIns="91433" tIns="45700" rIns="91433" bIns="45700" anchor="ctr" anchorCtr="0">
            <a:noAutofit/>
          </a:bodyPr>
          <a:lstStyle/>
          <a:p>
            <a:pPr algn="ctr"/>
            <a:endParaRPr sz="533">
              <a:solidFill>
                <a:schemeClr val="lt1"/>
              </a:solidFill>
            </a:endParaRPr>
          </a:p>
        </p:txBody>
      </p:sp>
      <p:sp>
        <p:nvSpPr>
          <p:cNvPr id="644" name="Google Shape;644;p63"/>
          <p:cNvSpPr/>
          <p:nvPr/>
        </p:nvSpPr>
        <p:spPr>
          <a:xfrm>
            <a:off x="7441263" y="2412048"/>
            <a:ext cx="484000" cy="974800"/>
          </a:xfrm>
          <a:prstGeom prst="rect">
            <a:avLst/>
          </a:prstGeom>
          <a:solidFill>
            <a:srgbClr val="2E75B5"/>
          </a:solidFill>
          <a:ln w="12700" cap="flat" cmpd="sng">
            <a:solidFill>
              <a:srgbClr val="42719B"/>
            </a:solidFill>
            <a:prstDash val="solid"/>
            <a:miter lim="8000"/>
            <a:headEnd type="none" w="sm" len="sm"/>
            <a:tailEnd type="none" w="sm" len="sm"/>
          </a:ln>
        </p:spPr>
        <p:txBody>
          <a:bodyPr spcFirstLastPara="1" wrap="square" lIns="91433" tIns="45700" rIns="91433" bIns="45700" anchor="ctr" anchorCtr="0">
            <a:noAutofit/>
          </a:bodyPr>
          <a:lstStyle/>
          <a:p>
            <a:pPr algn="ctr"/>
            <a:endParaRPr sz="533">
              <a:solidFill>
                <a:schemeClr val="lt1"/>
              </a:solidFill>
            </a:endParaRPr>
          </a:p>
        </p:txBody>
      </p:sp>
      <p:sp>
        <p:nvSpPr>
          <p:cNvPr id="645" name="Google Shape;645;p63"/>
          <p:cNvSpPr/>
          <p:nvPr/>
        </p:nvSpPr>
        <p:spPr>
          <a:xfrm>
            <a:off x="1682659" y="2412061"/>
            <a:ext cx="484000" cy="974800"/>
          </a:xfrm>
          <a:prstGeom prst="rect">
            <a:avLst/>
          </a:prstGeom>
          <a:solidFill>
            <a:srgbClr val="FF0000"/>
          </a:solidFill>
          <a:ln w="12700" cap="flat" cmpd="sng">
            <a:solidFill>
              <a:srgbClr val="42719B"/>
            </a:solidFill>
            <a:prstDash val="solid"/>
            <a:miter lim="8000"/>
            <a:headEnd type="none" w="sm" len="sm"/>
            <a:tailEnd type="none" w="sm" len="sm"/>
          </a:ln>
        </p:spPr>
        <p:txBody>
          <a:bodyPr spcFirstLastPara="1" wrap="square" lIns="91433" tIns="45700" rIns="91433" bIns="45700" anchor="ctr" anchorCtr="0">
            <a:noAutofit/>
          </a:bodyPr>
          <a:lstStyle/>
          <a:p>
            <a:pPr algn="ctr"/>
            <a:endParaRPr sz="533">
              <a:solidFill>
                <a:schemeClr val="lt1"/>
              </a:solidFill>
            </a:endParaRPr>
          </a:p>
        </p:txBody>
      </p:sp>
      <p:sp>
        <p:nvSpPr>
          <p:cNvPr id="646" name="Google Shape;646;p63"/>
          <p:cNvSpPr/>
          <p:nvPr/>
        </p:nvSpPr>
        <p:spPr>
          <a:xfrm>
            <a:off x="2166655" y="2412061"/>
            <a:ext cx="484000" cy="974800"/>
          </a:xfrm>
          <a:prstGeom prst="rect">
            <a:avLst/>
          </a:prstGeom>
          <a:solidFill>
            <a:srgbClr val="2E75B5"/>
          </a:solidFill>
          <a:ln w="12700" cap="flat" cmpd="sng">
            <a:solidFill>
              <a:srgbClr val="42719B"/>
            </a:solidFill>
            <a:prstDash val="solid"/>
            <a:miter lim="8000"/>
            <a:headEnd type="none" w="sm" len="sm"/>
            <a:tailEnd type="none" w="sm" len="sm"/>
          </a:ln>
        </p:spPr>
        <p:txBody>
          <a:bodyPr spcFirstLastPara="1" wrap="square" lIns="91433" tIns="45700" rIns="91433" bIns="45700" anchor="ctr" anchorCtr="0">
            <a:noAutofit/>
          </a:bodyPr>
          <a:lstStyle/>
          <a:p>
            <a:pPr algn="ctr"/>
            <a:endParaRPr sz="533">
              <a:solidFill>
                <a:schemeClr val="lt1"/>
              </a:solidFill>
            </a:endParaRPr>
          </a:p>
        </p:txBody>
      </p:sp>
      <p:sp>
        <p:nvSpPr>
          <p:cNvPr id="647" name="Google Shape;647;p63"/>
          <p:cNvSpPr txBox="1"/>
          <p:nvPr/>
        </p:nvSpPr>
        <p:spPr>
          <a:xfrm>
            <a:off x="3123967" y="2412033"/>
            <a:ext cx="2292800" cy="461600"/>
          </a:xfrm>
          <a:prstGeom prst="rect">
            <a:avLst/>
          </a:prstGeom>
          <a:noFill/>
          <a:ln>
            <a:noFill/>
          </a:ln>
        </p:spPr>
        <p:txBody>
          <a:bodyPr spcFirstLastPara="1" wrap="square" lIns="91433" tIns="45700" rIns="91433" bIns="45700" anchor="t" anchorCtr="0">
            <a:noAutofit/>
          </a:bodyPr>
          <a:lstStyle/>
          <a:p>
            <a:pPr algn="ctr"/>
            <a:r>
              <a:rPr lang="en" sz="2400">
                <a:solidFill>
                  <a:schemeClr val="dk1"/>
                </a:solidFill>
              </a:rPr>
              <a:t>Red doubled</a:t>
            </a:r>
            <a:endParaRPr sz="1467"/>
          </a:p>
        </p:txBody>
      </p:sp>
      <p:sp>
        <p:nvSpPr>
          <p:cNvPr id="648" name="Google Shape;648;p63"/>
          <p:cNvSpPr txBox="1"/>
          <p:nvPr/>
        </p:nvSpPr>
        <p:spPr>
          <a:xfrm>
            <a:off x="736401" y="5983700"/>
            <a:ext cx="1639200" cy="407200"/>
          </a:xfrm>
          <a:prstGeom prst="rect">
            <a:avLst/>
          </a:prstGeom>
          <a:noFill/>
          <a:ln>
            <a:noFill/>
          </a:ln>
        </p:spPr>
        <p:txBody>
          <a:bodyPr spcFirstLastPara="1" wrap="square" lIns="91433" tIns="45700" rIns="91433" bIns="45700" anchor="t" anchorCtr="0">
            <a:noAutofit/>
          </a:bodyPr>
          <a:lstStyle/>
          <a:p>
            <a:r>
              <a:rPr lang="en" sz="2000">
                <a:solidFill>
                  <a:schemeClr val="dk1"/>
                </a:solidFill>
              </a:rPr>
              <a:t>Time point 1</a:t>
            </a:r>
            <a:endParaRPr sz="2000">
              <a:solidFill>
                <a:schemeClr val="dk1"/>
              </a:solidFill>
            </a:endParaRPr>
          </a:p>
        </p:txBody>
      </p:sp>
      <p:sp>
        <p:nvSpPr>
          <p:cNvPr id="649" name="Google Shape;649;p63"/>
          <p:cNvSpPr txBox="1"/>
          <p:nvPr/>
        </p:nvSpPr>
        <p:spPr>
          <a:xfrm>
            <a:off x="6134299" y="5983700"/>
            <a:ext cx="1764800" cy="407200"/>
          </a:xfrm>
          <a:prstGeom prst="rect">
            <a:avLst/>
          </a:prstGeom>
          <a:noFill/>
          <a:ln>
            <a:noFill/>
          </a:ln>
        </p:spPr>
        <p:txBody>
          <a:bodyPr spcFirstLastPara="1" wrap="square" lIns="91433" tIns="45700" rIns="91433" bIns="45700" anchor="t" anchorCtr="0">
            <a:noAutofit/>
          </a:bodyPr>
          <a:lstStyle/>
          <a:p>
            <a:r>
              <a:rPr lang="en" sz="2000">
                <a:solidFill>
                  <a:schemeClr val="dk1"/>
                </a:solidFill>
              </a:rPr>
              <a:t>Time point 2</a:t>
            </a:r>
            <a:endParaRPr sz="2000">
              <a:solidFill>
                <a:schemeClr val="dk1"/>
              </a:solidFill>
            </a:endParaRPr>
          </a:p>
        </p:txBody>
      </p:sp>
      <p:graphicFrame>
        <p:nvGraphicFramePr>
          <p:cNvPr id="650" name="Google Shape;650;p63"/>
          <p:cNvGraphicFramePr/>
          <p:nvPr/>
        </p:nvGraphicFramePr>
        <p:xfrm>
          <a:off x="5497123" y="4908301"/>
          <a:ext cx="2422000" cy="950682"/>
        </p:xfrm>
        <a:graphic>
          <a:graphicData uri="http://schemas.openxmlformats.org/drawingml/2006/table">
            <a:tbl>
              <a:tblPr firstRow="1" bandRow="1">
                <a:noFill/>
              </a:tblPr>
              <a:tblGrid>
                <a:gridCol w="1454300">
                  <a:extLst>
                    <a:ext uri="{9D8B030D-6E8A-4147-A177-3AD203B41FA5}">
                      <a16:colId xmlns:a16="http://schemas.microsoft.com/office/drawing/2014/main" val="20000"/>
                    </a:ext>
                  </a:extLst>
                </a:gridCol>
                <a:gridCol w="487667">
                  <a:extLst>
                    <a:ext uri="{9D8B030D-6E8A-4147-A177-3AD203B41FA5}">
                      <a16:colId xmlns:a16="http://schemas.microsoft.com/office/drawing/2014/main" val="20001"/>
                    </a:ext>
                  </a:extLst>
                </a:gridCol>
                <a:gridCol w="480033">
                  <a:extLst>
                    <a:ext uri="{9D8B030D-6E8A-4147-A177-3AD203B41FA5}">
                      <a16:colId xmlns:a16="http://schemas.microsoft.com/office/drawing/2014/main" val="20002"/>
                    </a:ext>
                  </a:extLst>
                </a:gridCol>
              </a:tblGrid>
              <a:tr h="311813">
                <a:tc>
                  <a:txBody>
                    <a:bodyPr/>
                    <a:lstStyle/>
                    <a:p>
                      <a:pPr marL="0" marR="0" lvl="0" indent="0" algn="l" rtl="0">
                        <a:lnSpc>
                          <a:spcPct val="100000"/>
                        </a:lnSpc>
                        <a:spcBef>
                          <a:spcPts val="0"/>
                        </a:spcBef>
                        <a:spcAft>
                          <a:spcPts val="0"/>
                        </a:spcAft>
                        <a:buClr>
                          <a:schemeClr val="dk1"/>
                        </a:buClr>
                        <a:buFont typeface="Calibri"/>
                        <a:buNone/>
                      </a:pPr>
                      <a:endParaRPr sz="1900">
                        <a:latin typeface="Arial"/>
                        <a:ea typeface="Arial"/>
                        <a:cs typeface="Arial"/>
                        <a:sym typeface="Arial"/>
                      </a:endParaRPr>
                    </a:p>
                  </a:txBody>
                  <a:tcPr marL="27267" marR="27267" marT="13667" marB="13667">
                    <a:lnB w="12700" cap="flat" cmpd="sng">
                      <a:solidFill>
                        <a:schemeClr val="dk1"/>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chemeClr val="dk1"/>
                        </a:buClr>
                        <a:buFont typeface="Calibri"/>
                        <a:buNone/>
                      </a:pPr>
                      <a:endParaRPr sz="1900">
                        <a:latin typeface="Arial"/>
                        <a:ea typeface="Arial"/>
                        <a:cs typeface="Arial"/>
                        <a:sym typeface="Arial"/>
                      </a:endParaRPr>
                    </a:p>
                  </a:txBody>
                  <a:tcPr marL="27267" marR="27267" marT="13667" marB="13667">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900">
                        <a:latin typeface="Arial"/>
                        <a:ea typeface="Arial"/>
                        <a:cs typeface="Arial"/>
                        <a:sym typeface="Arial"/>
                      </a:endParaRPr>
                    </a:p>
                  </a:txBody>
                  <a:tcPr marL="27267" marR="27267" marT="13667" marB="13667">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311813">
                <a:tc>
                  <a:txBody>
                    <a:bodyPr/>
                    <a:lstStyle/>
                    <a:p>
                      <a:pPr marL="0" marR="0" lvl="0" indent="0" algn="l" rtl="0">
                        <a:spcBef>
                          <a:spcPts val="0"/>
                        </a:spcBef>
                        <a:spcAft>
                          <a:spcPts val="0"/>
                        </a:spcAft>
                        <a:buNone/>
                      </a:pPr>
                      <a:r>
                        <a:rPr lang="en" sz="1900">
                          <a:solidFill>
                            <a:srgbClr val="FF0000"/>
                          </a:solidFill>
                          <a:latin typeface="Arial"/>
                          <a:ea typeface="Arial"/>
                          <a:cs typeface="Arial"/>
                          <a:sym typeface="Arial"/>
                        </a:rPr>
                        <a:t>Proportions</a:t>
                      </a:r>
                      <a:endParaRPr sz="1900">
                        <a:solidFill>
                          <a:srgbClr val="FF0000"/>
                        </a:solidFill>
                        <a:latin typeface="Arial"/>
                        <a:ea typeface="Arial"/>
                        <a:cs typeface="Arial"/>
                        <a:sym typeface="Arial"/>
                      </a:endParaRPr>
                    </a:p>
                  </a:txBody>
                  <a:tcPr marL="27267" marR="27267" marT="13667" marB="13667">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r>
                        <a:rPr lang="en" sz="1900">
                          <a:solidFill>
                            <a:srgbClr val="FF0000"/>
                          </a:solidFill>
                          <a:latin typeface="Arial"/>
                          <a:ea typeface="Arial"/>
                          <a:cs typeface="Arial"/>
                          <a:sym typeface="Arial"/>
                        </a:rPr>
                        <a:t>2/3</a:t>
                      </a:r>
                      <a:endParaRPr sz="1900">
                        <a:solidFill>
                          <a:srgbClr val="FF0000"/>
                        </a:solidFill>
                        <a:latin typeface="Arial"/>
                        <a:ea typeface="Arial"/>
                        <a:cs typeface="Arial"/>
                        <a:sym typeface="Arial"/>
                      </a:endParaRPr>
                    </a:p>
                  </a:txBody>
                  <a:tcPr marL="27267" marR="27267" marT="13667" marB="13667">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r>
                        <a:rPr lang="en" sz="1900">
                          <a:solidFill>
                            <a:srgbClr val="FF0000"/>
                          </a:solidFill>
                          <a:latin typeface="Arial"/>
                          <a:ea typeface="Arial"/>
                          <a:cs typeface="Arial"/>
                          <a:sym typeface="Arial"/>
                        </a:rPr>
                        <a:t>1/3</a:t>
                      </a:r>
                      <a:endParaRPr sz="1900">
                        <a:solidFill>
                          <a:srgbClr val="FF0000"/>
                        </a:solidFill>
                        <a:latin typeface="Arial"/>
                        <a:ea typeface="Arial"/>
                        <a:cs typeface="Arial"/>
                        <a:sym typeface="Arial"/>
                      </a:endParaRPr>
                    </a:p>
                  </a:txBody>
                  <a:tcPr marL="27267" marR="27267" marT="13667" marB="13667">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311813">
                <a:tc>
                  <a:txBody>
                    <a:bodyPr/>
                    <a:lstStyle/>
                    <a:p>
                      <a:pPr marL="0" marR="0" lvl="0" indent="0" algn="l" rtl="0">
                        <a:spcBef>
                          <a:spcPts val="0"/>
                        </a:spcBef>
                        <a:spcAft>
                          <a:spcPts val="0"/>
                        </a:spcAft>
                        <a:buNone/>
                      </a:pPr>
                      <a:r>
                        <a:rPr lang="en" sz="1900">
                          <a:latin typeface="Arial"/>
                          <a:ea typeface="Arial"/>
                          <a:cs typeface="Arial"/>
                          <a:sym typeface="Arial"/>
                        </a:rPr>
                        <a:t>Counts</a:t>
                      </a:r>
                      <a:endParaRPr sz="1900">
                        <a:latin typeface="Arial"/>
                        <a:ea typeface="Arial"/>
                        <a:cs typeface="Arial"/>
                        <a:sym typeface="Arial"/>
                      </a:endParaRPr>
                    </a:p>
                  </a:txBody>
                  <a:tcPr marL="27267" marR="27267" marT="13667" marB="13667">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r>
                        <a:rPr lang="en" sz="1900">
                          <a:latin typeface="Arial"/>
                          <a:ea typeface="Arial"/>
                          <a:cs typeface="Arial"/>
                          <a:sym typeface="Arial"/>
                        </a:rPr>
                        <a:t>100</a:t>
                      </a:r>
                      <a:endParaRPr sz="1900">
                        <a:latin typeface="Arial"/>
                        <a:ea typeface="Arial"/>
                        <a:cs typeface="Arial"/>
                        <a:sym typeface="Arial"/>
                      </a:endParaRPr>
                    </a:p>
                  </a:txBody>
                  <a:tcPr marL="27267" marR="27267" marT="13667" marB="13667">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r>
                        <a:rPr lang="en" sz="1900">
                          <a:latin typeface="Arial"/>
                          <a:ea typeface="Arial"/>
                          <a:cs typeface="Arial"/>
                          <a:sym typeface="Arial"/>
                        </a:rPr>
                        <a:t>50</a:t>
                      </a:r>
                      <a:endParaRPr sz="1900">
                        <a:latin typeface="Arial"/>
                        <a:ea typeface="Arial"/>
                        <a:cs typeface="Arial"/>
                        <a:sym typeface="Arial"/>
                      </a:endParaRPr>
                    </a:p>
                  </a:txBody>
                  <a:tcPr marL="27267" marR="27267" marT="13667" marB="13667">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bl>
          </a:graphicData>
        </a:graphic>
      </p:graphicFrame>
      <p:graphicFrame>
        <p:nvGraphicFramePr>
          <p:cNvPr id="651" name="Google Shape;651;p63"/>
          <p:cNvGraphicFramePr/>
          <p:nvPr/>
        </p:nvGraphicFramePr>
        <p:xfrm>
          <a:off x="222513" y="4899620"/>
          <a:ext cx="2422000" cy="950682"/>
        </p:xfrm>
        <a:graphic>
          <a:graphicData uri="http://schemas.openxmlformats.org/drawingml/2006/table">
            <a:tbl>
              <a:tblPr firstRow="1" bandRow="1">
                <a:noFill/>
              </a:tblPr>
              <a:tblGrid>
                <a:gridCol w="1454300">
                  <a:extLst>
                    <a:ext uri="{9D8B030D-6E8A-4147-A177-3AD203B41FA5}">
                      <a16:colId xmlns:a16="http://schemas.microsoft.com/office/drawing/2014/main" val="20000"/>
                    </a:ext>
                  </a:extLst>
                </a:gridCol>
                <a:gridCol w="487667">
                  <a:extLst>
                    <a:ext uri="{9D8B030D-6E8A-4147-A177-3AD203B41FA5}">
                      <a16:colId xmlns:a16="http://schemas.microsoft.com/office/drawing/2014/main" val="20001"/>
                    </a:ext>
                  </a:extLst>
                </a:gridCol>
                <a:gridCol w="480033">
                  <a:extLst>
                    <a:ext uri="{9D8B030D-6E8A-4147-A177-3AD203B41FA5}">
                      <a16:colId xmlns:a16="http://schemas.microsoft.com/office/drawing/2014/main" val="20002"/>
                    </a:ext>
                  </a:extLst>
                </a:gridCol>
              </a:tblGrid>
              <a:tr h="311813">
                <a:tc>
                  <a:txBody>
                    <a:bodyPr/>
                    <a:lstStyle/>
                    <a:p>
                      <a:pPr marL="0" marR="0" lvl="0" indent="0" algn="l" rtl="0">
                        <a:lnSpc>
                          <a:spcPct val="100000"/>
                        </a:lnSpc>
                        <a:spcBef>
                          <a:spcPts val="0"/>
                        </a:spcBef>
                        <a:spcAft>
                          <a:spcPts val="0"/>
                        </a:spcAft>
                        <a:buClr>
                          <a:schemeClr val="dk1"/>
                        </a:buClr>
                        <a:buFont typeface="Calibri"/>
                        <a:buNone/>
                      </a:pPr>
                      <a:endParaRPr sz="1900">
                        <a:latin typeface="Arial"/>
                        <a:ea typeface="Arial"/>
                        <a:cs typeface="Arial"/>
                        <a:sym typeface="Arial"/>
                      </a:endParaRPr>
                    </a:p>
                  </a:txBody>
                  <a:tcPr marL="27267" marR="27267" marT="13667" marB="13667">
                    <a:lnB w="12700" cap="flat" cmpd="sng">
                      <a:solidFill>
                        <a:schemeClr val="dk1"/>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chemeClr val="dk1"/>
                        </a:buClr>
                        <a:buFont typeface="Calibri"/>
                        <a:buNone/>
                      </a:pPr>
                      <a:endParaRPr sz="1900">
                        <a:latin typeface="Arial"/>
                        <a:ea typeface="Arial"/>
                        <a:cs typeface="Arial"/>
                        <a:sym typeface="Arial"/>
                      </a:endParaRPr>
                    </a:p>
                  </a:txBody>
                  <a:tcPr marL="27267" marR="27267" marT="13667" marB="13667">
                    <a:lnB w="12700" cap="flat" cmpd="sng">
                      <a:solidFill>
                        <a:schemeClr val="dk1"/>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endParaRPr sz="1900">
                        <a:latin typeface="Arial"/>
                        <a:ea typeface="Arial"/>
                        <a:cs typeface="Arial"/>
                        <a:sym typeface="Arial"/>
                      </a:endParaRPr>
                    </a:p>
                  </a:txBody>
                  <a:tcPr marL="27267" marR="27267" marT="13667" marB="13667">
                    <a:lnB w="12700" cap="flat" cmpd="sng">
                      <a:solidFill>
                        <a:schemeClr val="dk1"/>
                      </a:solidFill>
                      <a:prstDash val="solid"/>
                      <a:round/>
                      <a:headEnd type="none" w="sm" len="sm"/>
                      <a:tailEnd type="none" w="sm" len="sm"/>
                    </a:lnB>
                    <a:solidFill>
                      <a:srgbClr val="FFFFFF"/>
                    </a:solidFill>
                  </a:tcPr>
                </a:tc>
                <a:extLst>
                  <a:ext uri="{0D108BD9-81ED-4DB2-BD59-A6C34878D82A}">
                    <a16:rowId xmlns:a16="http://schemas.microsoft.com/office/drawing/2014/main" val="10000"/>
                  </a:ext>
                </a:extLst>
              </a:tr>
              <a:tr h="311813">
                <a:tc>
                  <a:txBody>
                    <a:bodyPr/>
                    <a:lstStyle/>
                    <a:p>
                      <a:pPr marL="0" marR="0" lvl="0" indent="0" algn="l" rtl="0">
                        <a:spcBef>
                          <a:spcPts val="0"/>
                        </a:spcBef>
                        <a:spcAft>
                          <a:spcPts val="0"/>
                        </a:spcAft>
                        <a:buNone/>
                      </a:pPr>
                      <a:r>
                        <a:rPr lang="en" sz="1900">
                          <a:latin typeface="Arial"/>
                          <a:ea typeface="Arial"/>
                          <a:cs typeface="Arial"/>
                          <a:sym typeface="Arial"/>
                        </a:rPr>
                        <a:t>Proportions</a:t>
                      </a:r>
                      <a:endParaRPr sz="1900">
                        <a:latin typeface="Arial"/>
                        <a:ea typeface="Arial"/>
                        <a:cs typeface="Arial"/>
                        <a:sym typeface="Arial"/>
                      </a:endParaRPr>
                    </a:p>
                  </a:txBody>
                  <a:tcPr marL="27267" marR="27267" marT="13667" marB="13667">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 sz="1900">
                          <a:latin typeface="Arial"/>
                          <a:ea typeface="Arial"/>
                          <a:cs typeface="Arial"/>
                          <a:sym typeface="Arial"/>
                        </a:rPr>
                        <a:t>1/2</a:t>
                      </a:r>
                      <a:endParaRPr sz="1900">
                        <a:latin typeface="Arial"/>
                        <a:ea typeface="Arial"/>
                        <a:cs typeface="Arial"/>
                        <a:sym typeface="Arial"/>
                      </a:endParaRPr>
                    </a:p>
                  </a:txBody>
                  <a:tcPr marL="27267" marR="27267" marT="13667" marB="13667">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 sz="1900">
                          <a:latin typeface="Arial"/>
                          <a:ea typeface="Arial"/>
                          <a:cs typeface="Arial"/>
                          <a:sym typeface="Arial"/>
                        </a:rPr>
                        <a:t>1/2</a:t>
                      </a:r>
                      <a:endParaRPr sz="1900">
                        <a:latin typeface="Arial"/>
                        <a:ea typeface="Arial"/>
                        <a:cs typeface="Arial"/>
                        <a:sym typeface="Arial"/>
                      </a:endParaRPr>
                    </a:p>
                  </a:txBody>
                  <a:tcPr marL="27267" marR="27267" marT="13667" marB="13667">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extLst>
                  <a:ext uri="{0D108BD9-81ED-4DB2-BD59-A6C34878D82A}">
                    <a16:rowId xmlns:a16="http://schemas.microsoft.com/office/drawing/2014/main" val="10001"/>
                  </a:ext>
                </a:extLst>
              </a:tr>
              <a:tr h="311813">
                <a:tc>
                  <a:txBody>
                    <a:bodyPr/>
                    <a:lstStyle/>
                    <a:p>
                      <a:pPr marL="0" marR="0" lvl="0" indent="0" algn="l" rtl="0">
                        <a:spcBef>
                          <a:spcPts val="0"/>
                        </a:spcBef>
                        <a:spcAft>
                          <a:spcPts val="0"/>
                        </a:spcAft>
                        <a:buNone/>
                      </a:pPr>
                      <a:r>
                        <a:rPr lang="en" sz="1900">
                          <a:latin typeface="Arial"/>
                          <a:ea typeface="Arial"/>
                          <a:cs typeface="Arial"/>
                          <a:sym typeface="Arial"/>
                        </a:rPr>
                        <a:t>Counts</a:t>
                      </a:r>
                      <a:endParaRPr sz="1900">
                        <a:latin typeface="Arial"/>
                        <a:ea typeface="Arial"/>
                        <a:cs typeface="Arial"/>
                        <a:sym typeface="Arial"/>
                      </a:endParaRPr>
                    </a:p>
                  </a:txBody>
                  <a:tcPr marL="27267" marR="27267" marT="13667" marB="13667">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 sz="1900">
                          <a:latin typeface="Arial"/>
                          <a:ea typeface="Arial"/>
                          <a:cs typeface="Arial"/>
                          <a:sym typeface="Arial"/>
                        </a:rPr>
                        <a:t>100</a:t>
                      </a:r>
                      <a:endParaRPr sz="1900">
                        <a:latin typeface="Arial"/>
                        <a:ea typeface="Arial"/>
                        <a:cs typeface="Arial"/>
                        <a:sym typeface="Arial"/>
                      </a:endParaRPr>
                    </a:p>
                  </a:txBody>
                  <a:tcPr marL="27267" marR="27267" marT="13667" marB="13667">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 sz="1900">
                          <a:latin typeface="Arial"/>
                          <a:ea typeface="Arial"/>
                          <a:cs typeface="Arial"/>
                          <a:sym typeface="Arial"/>
                        </a:rPr>
                        <a:t>100</a:t>
                      </a:r>
                      <a:endParaRPr sz="1900">
                        <a:latin typeface="Arial"/>
                        <a:ea typeface="Arial"/>
                        <a:cs typeface="Arial"/>
                        <a:sym typeface="Arial"/>
                      </a:endParaRPr>
                    </a:p>
                  </a:txBody>
                  <a:tcPr marL="27267" marR="27267" marT="13667" marB="13667">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extLst>
                  <a:ext uri="{0D108BD9-81ED-4DB2-BD59-A6C34878D82A}">
                    <a16:rowId xmlns:a16="http://schemas.microsoft.com/office/drawing/2014/main" val="10002"/>
                  </a:ext>
                </a:extLst>
              </a:tr>
            </a:tbl>
          </a:graphicData>
        </a:graphic>
      </p:graphicFrame>
      <p:sp>
        <p:nvSpPr>
          <p:cNvPr id="652" name="Google Shape;652;p63"/>
          <p:cNvSpPr/>
          <p:nvPr/>
        </p:nvSpPr>
        <p:spPr>
          <a:xfrm>
            <a:off x="3471965" y="4681847"/>
            <a:ext cx="1596800" cy="452800"/>
          </a:xfrm>
          <a:prstGeom prst="rightArrow">
            <a:avLst>
              <a:gd name="adj1" fmla="val 50000"/>
              <a:gd name="adj2" fmla="val 50000"/>
            </a:avLst>
          </a:prstGeom>
          <a:solidFill>
            <a:schemeClr val="dk1"/>
          </a:solidFill>
          <a:ln w="12700" cap="flat" cmpd="sng">
            <a:solidFill>
              <a:srgbClr val="42719B"/>
            </a:solidFill>
            <a:prstDash val="solid"/>
            <a:miter lim="8000"/>
            <a:headEnd type="none" w="sm" len="sm"/>
            <a:tailEnd type="none" w="sm" len="sm"/>
          </a:ln>
        </p:spPr>
        <p:txBody>
          <a:bodyPr spcFirstLastPara="1" wrap="square" lIns="27267" tIns="13633" rIns="27267" bIns="13633" anchor="ctr" anchorCtr="0">
            <a:noAutofit/>
          </a:bodyPr>
          <a:lstStyle/>
          <a:p>
            <a:pPr algn="ctr"/>
            <a:endParaRPr sz="533">
              <a:solidFill>
                <a:schemeClr val="lt1"/>
              </a:solidFill>
            </a:endParaRPr>
          </a:p>
        </p:txBody>
      </p:sp>
      <p:sp>
        <p:nvSpPr>
          <p:cNvPr id="653" name="Google Shape;653;p63"/>
          <p:cNvSpPr/>
          <p:nvPr/>
        </p:nvSpPr>
        <p:spPr>
          <a:xfrm>
            <a:off x="6951180" y="4220181"/>
            <a:ext cx="484000" cy="975200"/>
          </a:xfrm>
          <a:prstGeom prst="rect">
            <a:avLst/>
          </a:prstGeom>
          <a:solidFill>
            <a:srgbClr val="FF0000"/>
          </a:solidFill>
          <a:ln w="12700" cap="flat" cmpd="sng">
            <a:solidFill>
              <a:srgbClr val="42719B"/>
            </a:solidFill>
            <a:prstDash val="solid"/>
            <a:miter lim="8000"/>
            <a:headEnd type="none" w="sm" len="sm"/>
            <a:tailEnd type="none" w="sm" len="sm"/>
          </a:ln>
        </p:spPr>
        <p:txBody>
          <a:bodyPr spcFirstLastPara="1" wrap="square" lIns="91433" tIns="45700" rIns="91433" bIns="45700" anchor="ctr" anchorCtr="0">
            <a:noAutofit/>
          </a:bodyPr>
          <a:lstStyle/>
          <a:p>
            <a:pPr algn="ctr"/>
            <a:endParaRPr sz="533">
              <a:solidFill>
                <a:schemeClr val="lt1"/>
              </a:solidFill>
            </a:endParaRPr>
          </a:p>
        </p:txBody>
      </p:sp>
      <p:sp>
        <p:nvSpPr>
          <p:cNvPr id="654" name="Google Shape;654;p63"/>
          <p:cNvSpPr/>
          <p:nvPr/>
        </p:nvSpPr>
        <p:spPr>
          <a:xfrm>
            <a:off x="7435177" y="4681847"/>
            <a:ext cx="484000" cy="513200"/>
          </a:xfrm>
          <a:prstGeom prst="rect">
            <a:avLst/>
          </a:prstGeom>
          <a:solidFill>
            <a:srgbClr val="2E75B5"/>
          </a:solidFill>
          <a:ln w="12700" cap="flat" cmpd="sng">
            <a:solidFill>
              <a:srgbClr val="42719B"/>
            </a:solidFill>
            <a:prstDash val="solid"/>
            <a:miter lim="8000"/>
            <a:headEnd type="none" w="sm" len="sm"/>
            <a:tailEnd type="none" w="sm" len="sm"/>
          </a:ln>
        </p:spPr>
        <p:txBody>
          <a:bodyPr spcFirstLastPara="1" wrap="square" lIns="91433" tIns="45700" rIns="91433" bIns="45700" anchor="ctr" anchorCtr="0">
            <a:noAutofit/>
          </a:bodyPr>
          <a:lstStyle/>
          <a:p>
            <a:pPr algn="ctr"/>
            <a:endParaRPr sz="533">
              <a:solidFill>
                <a:schemeClr val="lt1"/>
              </a:solidFill>
            </a:endParaRPr>
          </a:p>
        </p:txBody>
      </p:sp>
      <p:sp>
        <p:nvSpPr>
          <p:cNvPr id="655" name="Google Shape;655;p63"/>
          <p:cNvSpPr/>
          <p:nvPr/>
        </p:nvSpPr>
        <p:spPr>
          <a:xfrm>
            <a:off x="1676572" y="4220195"/>
            <a:ext cx="484000" cy="974800"/>
          </a:xfrm>
          <a:prstGeom prst="rect">
            <a:avLst/>
          </a:prstGeom>
          <a:solidFill>
            <a:srgbClr val="FF0000"/>
          </a:solidFill>
          <a:ln w="12700" cap="flat" cmpd="sng">
            <a:solidFill>
              <a:srgbClr val="42719B"/>
            </a:solidFill>
            <a:prstDash val="solid"/>
            <a:miter lim="8000"/>
            <a:headEnd type="none" w="sm" len="sm"/>
            <a:tailEnd type="none" w="sm" len="sm"/>
          </a:ln>
        </p:spPr>
        <p:txBody>
          <a:bodyPr spcFirstLastPara="1" wrap="square" lIns="91433" tIns="45700" rIns="91433" bIns="45700" anchor="ctr" anchorCtr="0">
            <a:noAutofit/>
          </a:bodyPr>
          <a:lstStyle/>
          <a:p>
            <a:pPr algn="ctr"/>
            <a:endParaRPr sz="533">
              <a:solidFill>
                <a:schemeClr val="lt1"/>
              </a:solidFill>
            </a:endParaRPr>
          </a:p>
        </p:txBody>
      </p:sp>
      <p:sp>
        <p:nvSpPr>
          <p:cNvPr id="656" name="Google Shape;656;p63"/>
          <p:cNvSpPr/>
          <p:nvPr/>
        </p:nvSpPr>
        <p:spPr>
          <a:xfrm>
            <a:off x="2160569" y="4220195"/>
            <a:ext cx="484000" cy="974800"/>
          </a:xfrm>
          <a:prstGeom prst="rect">
            <a:avLst/>
          </a:prstGeom>
          <a:solidFill>
            <a:srgbClr val="2E75B5"/>
          </a:solidFill>
          <a:ln w="12700" cap="flat" cmpd="sng">
            <a:solidFill>
              <a:srgbClr val="42719B"/>
            </a:solidFill>
            <a:prstDash val="solid"/>
            <a:miter lim="8000"/>
            <a:headEnd type="none" w="sm" len="sm"/>
            <a:tailEnd type="none" w="sm" len="sm"/>
          </a:ln>
        </p:spPr>
        <p:txBody>
          <a:bodyPr spcFirstLastPara="1" wrap="square" lIns="91433" tIns="45700" rIns="91433" bIns="45700" anchor="ctr" anchorCtr="0">
            <a:noAutofit/>
          </a:bodyPr>
          <a:lstStyle/>
          <a:p>
            <a:pPr algn="ctr"/>
            <a:endParaRPr sz="533">
              <a:solidFill>
                <a:schemeClr val="lt1"/>
              </a:solidFill>
            </a:endParaRPr>
          </a:p>
        </p:txBody>
      </p:sp>
      <p:sp>
        <p:nvSpPr>
          <p:cNvPr id="657" name="Google Shape;657;p63"/>
          <p:cNvSpPr txBox="1"/>
          <p:nvPr/>
        </p:nvSpPr>
        <p:spPr>
          <a:xfrm>
            <a:off x="3307769" y="4220167"/>
            <a:ext cx="1925200" cy="461600"/>
          </a:xfrm>
          <a:prstGeom prst="rect">
            <a:avLst/>
          </a:prstGeom>
          <a:noFill/>
          <a:ln>
            <a:noFill/>
          </a:ln>
        </p:spPr>
        <p:txBody>
          <a:bodyPr spcFirstLastPara="1" wrap="square" lIns="91433" tIns="45700" rIns="91433" bIns="45700" anchor="t" anchorCtr="0">
            <a:noAutofit/>
          </a:bodyPr>
          <a:lstStyle/>
          <a:p>
            <a:pPr algn="ctr"/>
            <a:r>
              <a:rPr lang="en" sz="2400">
                <a:solidFill>
                  <a:schemeClr val="dk1"/>
                </a:solidFill>
              </a:rPr>
              <a:t>Blue halved</a:t>
            </a:r>
            <a:endParaRPr sz="2400">
              <a:solidFill>
                <a:schemeClr val="dk1"/>
              </a:solidFill>
            </a:endParaRPr>
          </a:p>
        </p:txBody>
      </p:sp>
    </p:spTree>
    <p:extLst>
      <p:ext uri="{BB962C8B-B14F-4D97-AF65-F5344CB8AC3E}">
        <p14:creationId xmlns:p14="http://schemas.microsoft.com/office/powerpoint/2010/main" val="1375565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4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4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5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5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5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5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5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5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5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5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8" name="Content Placeholder 2">
            <a:extLst>
              <a:ext uri="{FF2B5EF4-FFF2-40B4-BE49-F238E27FC236}">
                <a16:creationId xmlns:a16="http://schemas.microsoft.com/office/drawing/2014/main" id="{8E5D6703-A2BA-4225-BD7F-292A4742E323}"/>
              </a:ext>
            </a:extLst>
          </p:cNvPr>
          <p:cNvGraphicFramePr>
            <a:graphicFrameLocks noGrp="1"/>
          </p:cNvGraphicFramePr>
          <p:nvPr>
            <p:ph idx="1"/>
          </p:nvPr>
        </p:nvGraphicFramePr>
        <p:xfrm>
          <a:off x="4648018" y="640822"/>
          <a:ext cx="6900512" cy="553614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3" name="Picture 12">
            <a:extLst>
              <a:ext uri="{FF2B5EF4-FFF2-40B4-BE49-F238E27FC236}">
                <a16:creationId xmlns:a16="http://schemas.microsoft.com/office/drawing/2014/main" id="{42238130-8DFF-9D44-A75F-575AEE52F4BD}"/>
              </a:ext>
            </a:extLst>
          </p:cNvPr>
          <p:cNvPicPr>
            <a:picLocks noChangeAspect="1"/>
          </p:cNvPicPr>
          <p:nvPr/>
        </p:nvPicPr>
        <p:blipFill rotWithShape="1">
          <a:blip r:embed="rId8"/>
          <a:srcRect l="53605" r="13844" b="20561"/>
          <a:stretch/>
        </p:blipFill>
        <p:spPr>
          <a:xfrm>
            <a:off x="815241" y="1725635"/>
            <a:ext cx="3017537" cy="3492456"/>
          </a:xfrm>
          <a:prstGeom prst="rect">
            <a:avLst/>
          </a:prstGeom>
        </p:spPr>
      </p:pic>
    </p:spTree>
    <p:extLst>
      <p:ext uri="{BB962C8B-B14F-4D97-AF65-F5344CB8AC3E}">
        <p14:creationId xmlns:p14="http://schemas.microsoft.com/office/powerpoint/2010/main" val="263418421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49AE9E-FE42-4245-872C-2A130F1F00D5}"/>
              </a:ext>
            </a:extLst>
          </p:cNvPr>
          <p:cNvSpPr>
            <a:spLocks noGrp="1"/>
          </p:cNvSpPr>
          <p:nvPr>
            <p:ph type="title"/>
          </p:nvPr>
        </p:nvSpPr>
        <p:spPr/>
        <p:txBody>
          <a:bodyPr/>
          <a:lstStyle/>
          <a:p>
            <a:r>
              <a:rPr lang="en-US" dirty="0"/>
              <a:t>Non-parametric tests are problematic</a:t>
            </a:r>
          </a:p>
        </p:txBody>
      </p:sp>
      <p:sp>
        <p:nvSpPr>
          <p:cNvPr id="3" name="Content Placeholder 2">
            <a:extLst>
              <a:ext uri="{FF2B5EF4-FFF2-40B4-BE49-F238E27FC236}">
                <a16:creationId xmlns:a16="http://schemas.microsoft.com/office/drawing/2014/main" id="{174174B9-3EA2-B34A-90E6-188091480DED}"/>
              </a:ext>
            </a:extLst>
          </p:cNvPr>
          <p:cNvSpPr>
            <a:spLocks noGrp="1"/>
          </p:cNvSpPr>
          <p:nvPr>
            <p:ph idx="1"/>
          </p:nvPr>
        </p:nvSpPr>
        <p:spPr/>
        <p:txBody>
          <a:bodyPr/>
          <a:lstStyle/>
          <a:p>
            <a:pPr marL="0" indent="0">
              <a:buNone/>
            </a:pPr>
            <a:r>
              <a:rPr lang="en-US" dirty="0">
                <a:latin typeface="+mj-lt"/>
              </a:rPr>
              <a:t>e.g. Mann-Whitney/Wilcoxon rank-sum test for tests of two groups; the Kruskal-Wallis test for tests of multiple group</a:t>
            </a:r>
          </a:p>
          <a:p>
            <a:pPr marL="0" indent="0">
              <a:buNone/>
            </a:pPr>
            <a:endParaRPr lang="en-US" dirty="0">
              <a:latin typeface="+mj-lt"/>
            </a:endParaRPr>
          </a:p>
          <a:p>
            <a:pPr marL="0" indent="0">
              <a:buNone/>
            </a:pPr>
            <a:r>
              <a:rPr lang="en-US" dirty="0">
                <a:latin typeface="+mj-lt"/>
              </a:rPr>
              <a:t>These don’t account for compositionality of amplicon sequencing data</a:t>
            </a:r>
          </a:p>
        </p:txBody>
      </p:sp>
    </p:spTree>
    <p:extLst>
      <p:ext uri="{BB962C8B-B14F-4D97-AF65-F5344CB8AC3E}">
        <p14:creationId xmlns:p14="http://schemas.microsoft.com/office/powerpoint/2010/main" val="37812083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603832" cy="1325563"/>
          </a:xfrm>
        </p:spPr>
        <p:txBody>
          <a:bodyPr>
            <a:normAutofit/>
          </a:bodyPr>
          <a:lstStyle/>
          <a:p>
            <a:pPr algn="ctr"/>
            <a:r>
              <a:rPr lang="en-US"/>
              <a:t>ANCOM</a:t>
            </a:r>
            <a:endParaRPr lang="en-US" dirty="0"/>
          </a:p>
        </p:txBody>
      </p:sp>
      <p:pic>
        <p:nvPicPr>
          <p:cNvPr id="4" name="Picture 3"/>
          <p:cNvPicPr>
            <a:picLocks noChangeAspect="1"/>
          </p:cNvPicPr>
          <p:nvPr/>
        </p:nvPicPr>
        <p:blipFill>
          <a:blip r:embed="rId3"/>
          <a:stretch>
            <a:fillRect/>
          </a:stretch>
        </p:blipFill>
        <p:spPr>
          <a:xfrm>
            <a:off x="838200" y="2314722"/>
            <a:ext cx="11162111" cy="2597888"/>
          </a:xfrm>
          <a:prstGeom prst="rect">
            <a:avLst/>
          </a:prstGeom>
        </p:spPr>
      </p:pic>
      <p:sp>
        <p:nvSpPr>
          <p:cNvPr id="3" name="Rectangle 2">
            <a:extLst>
              <a:ext uri="{FF2B5EF4-FFF2-40B4-BE49-F238E27FC236}">
                <a16:creationId xmlns:a16="http://schemas.microsoft.com/office/drawing/2014/main" id="{3131CB94-E925-9D4C-B71C-7D4522FE3438}"/>
              </a:ext>
            </a:extLst>
          </p:cNvPr>
          <p:cNvSpPr/>
          <p:nvPr/>
        </p:nvSpPr>
        <p:spPr>
          <a:xfrm>
            <a:off x="5977217" y="3244334"/>
            <a:ext cx="237566" cy="369332"/>
          </a:xfrm>
          <a:prstGeom prst="rect">
            <a:avLst/>
          </a:prstGeom>
        </p:spPr>
        <p:txBody>
          <a:bodyPr wrap="none">
            <a:spAutoFit/>
          </a:bodyPr>
          <a:lstStyle/>
          <a:p>
            <a:r>
              <a:rPr lang="en-US" dirty="0"/>
              <a:t> </a:t>
            </a:r>
          </a:p>
        </p:txBody>
      </p:sp>
      <p:sp>
        <p:nvSpPr>
          <p:cNvPr id="5" name="Rectangle 4">
            <a:extLst>
              <a:ext uri="{FF2B5EF4-FFF2-40B4-BE49-F238E27FC236}">
                <a16:creationId xmlns:a16="http://schemas.microsoft.com/office/drawing/2014/main" id="{7A03B422-6ABD-8642-A170-58C9ED9866B6}"/>
              </a:ext>
            </a:extLst>
          </p:cNvPr>
          <p:cNvSpPr/>
          <p:nvPr/>
        </p:nvSpPr>
        <p:spPr>
          <a:xfrm>
            <a:off x="5977217" y="3244334"/>
            <a:ext cx="237566" cy="369332"/>
          </a:xfrm>
          <a:prstGeom prst="rect">
            <a:avLst/>
          </a:prstGeom>
        </p:spPr>
        <p:txBody>
          <a:bodyPr wrap="none">
            <a:spAutoFit/>
          </a:bodyPr>
          <a:lstStyle/>
          <a:p>
            <a:r>
              <a:rPr lang="en-US" dirty="0"/>
              <a:t> </a:t>
            </a:r>
          </a:p>
        </p:txBody>
      </p:sp>
      <p:sp>
        <p:nvSpPr>
          <p:cNvPr id="6" name="Rectangle 5">
            <a:extLst>
              <a:ext uri="{FF2B5EF4-FFF2-40B4-BE49-F238E27FC236}">
                <a16:creationId xmlns:a16="http://schemas.microsoft.com/office/drawing/2014/main" id="{FBBC094B-8005-F642-9475-5AD3195ED502}"/>
              </a:ext>
            </a:extLst>
          </p:cNvPr>
          <p:cNvSpPr/>
          <p:nvPr/>
        </p:nvSpPr>
        <p:spPr>
          <a:xfrm>
            <a:off x="5977217" y="3244334"/>
            <a:ext cx="237566" cy="369332"/>
          </a:xfrm>
          <a:prstGeom prst="rect">
            <a:avLst/>
          </a:prstGeom>
        </p:spPr>
        <p:txBody>
          <a:bodyPr wrap="none">
            <a:spAutoFit/>
          </a:bodyPr>
          <a:lstStyle/>
          <a:p>
            <a:r>
              <a:rPr lang="en-US" dirty="0"/>
              <a:t> </a:t>
            </a:r>
          </a:p>
        </p:txBody>
      </p:sp>
    </p:spTree>
    <p:extLst>
      <p:ext uri="{BB962C8B-B14F-4D97-AF65-F5344CB8AC3E}">
        <p14:creationId xmlns:p14="http://schemas.microsoft.com/office/powerpoint/2010/main" val="317578608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48640" y="1339508"/>
            <a:ext cx="7228126" cy="5518492"/>
          </a:xfrm>
        </p:spPr>
      </p:pic>
      <p:sp>
        <p:nvSpPr>
          <p:cNvPr id="5" name="TextBox 4"/>
          <p:cNvSpPr txBox="1"/>
          <p:nvPr/>
        </p:nvSpPr>
        <p:spPr>
          <a:xfrm>
            <a:off x="5509756" y="3429000"/>
            <a:ext cx="5738879" cy="1477328"/>
          </a:xfrm>
          <a:prstGeom prst="rect">
            <a:avLst/>
          </a:prstGeom>
          <a:noFill/>
        </p:spPr>
        <p:txBody>
          <a:bodyPr wrap="none" rtlCol="0">
            <a:spAutoFit/>
          </a:bodyPr>
          <a:lstStyle/>
          <a:p>
            <a:r>
              <a:rPr lang="en-US" dirty="0"/>
              <a:t>W= # of hypotheses rejected</a:t>
            </a:r>
          </a:p>
          <a:p>
            <a:r>
              <a:rPr lang="en-US" dirty="0"/>
              <a:t>The higher the number, the more likely it’s a real difference</a:t>
            </a:r>
          </a:p>
          <a:p>
            <a:endParaRPr lang="en-US" dirty="0"/>
          </a:p>
          <a:p>
            <a:r>
              <a:rPr lang="en-US" dirty="0" err="1"/>
              <a:t>clr</a:t>
            </a:r>
            <a:r>
              <a:rPr lang="en-US" dirty="0"/>
              <a:t> </a:t>
            </a:r>
            <a:r>
              <a:rPr lang="en-US" dirty="0" err="1"/>
              <a:t>mean_difference</a:t>
            </a:r>
            <a:r>
              <a:rPr lang="en-US" dirty="0"/>
              <a:t> (F-statistic) = magnitude of difference</a:t>
            </a:r>
          </a:p>
          <a:p>
            <a:r>
              <a:rPr lang="en-US" dirty="0"/>
              <a:t>If near zero, not that impressive</a:t>
            </a:r>
          </a:p>
        </p:txBody>
      </p:sp>
      <p:sp>
        <p:nvSpPr>
          <p:cNvPr id="2" name="TextBox 1">
            <a:extLst>
              <a:ext uri="{FF2B5EF4-FFF2-40B4-BE49-F238E27FC236}">
                <a16:creationId xmlns:a16="http://schemas.microsoft.com/office/drawing/2014/main" id="{D98098F6-C56A-5061-D871-719AB3117DEA}"/>
              </a:ext>
            </a:extLst>
          </p:cNvPr>
          <p:cNvSpPr txBox="1"/>
          <p:nvPr/>
        </p:nvSpPr>
        <p:spPr>
          <a:xfrm>
            <a:off x="466966" y="419548"/>
            <a:ext cx="10781669" cy="707886"/>
          </a:xfrm>
          <a:prstGeom prst="rect">
            <a:avLst/>
          </a:prstGeom>
          <a:noFill/>
        </p:spPr>
        <p:txBody>
          <a:bodyPr wrap="none" rtlCol="0">
            <a:spAutoFit/>
          </a:bodyPr>
          <a:lstStyle/>
          <a:p>
            <a:r>
              <a:rPr lang="en-US" sz="4000" dirty="0">
                <a:latin typeface="+mj-lt"/>
              </a:rPr>
              <a:t>ANCOM – Analysis of Compositions of Microbiomes</a:t>
            </a:r>
          </a:p>
        </p:txBody>
      </p:sp>
    </p:spTree>
    <p:extLst>
      <p:ext uri="{BB962C8B-B14F-4D97-AF65-F5344CB8AC3E}">
        <p14:creationId xmlns:p14="http://schemas.microsoft.com/office/powerpoint/2010/main" val="275424206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74D283A-F6E3-854C-A060-EDF209CF9C3F}"/>
              </a:ext>
            </a:extLst>
          </p:cNvPr>
          <p:cNvPicPr>
            <a:picLocks noChangeAspect="1"/>
          </p:cNvPicPr>
          <p:nvPr/>
        </p:nvPicPr>
        <p:blipFill>
          <a:blip r:embed="rId3"/>
          <a:stretch>
            <a:fillRect/>
          </a:stretch>
        </p:blipFill>
        <p:spPr>
          <a:xfrm>
            <a:off x="958602" y="1459739"/>
            <a:ext cx="4733982" cy="887621"/>
          </a:xfrm>
          <a:prstGeom prst="rect">
            <a:avLst/>
          </a:prstGeom>
        </p:spPr>
      </p:pic>
      <p:pic>
        <p:nvPicPr>
          <p:cNvPr id="6" name="Picture 5">
            <a:extLst>
              <a:ext uri="{FF2B5EF4-FFF2-40B4-BE49-F238E27FC236}">
                <a16:creationId xmlns:a16="http://schemas.microsoft.com/office/drawing/2014/main" id="{966375CE-6D76-3B4F-845C-4C25C7B323BA}"/>
              </a:ext>
            </a:extLst>
          </p:cNvPr>
          <p:cNvPicPr>
            <a:picLocks noChangeAspect="1"/>
          </p:cNvPicPr>
          <p:nvPr/>
        </p:nvPicPr>
        <p:blipFill rotWithShape="1">
          <a:blip r:embed="rId4"/>
          <a:srcRect r="13577"/>
          <a:stretch/>
        </p:blipFill>
        <p:spPr>
          <a:xfrm>
            <a:off x="6322857" y="1459739"/>
            <a:ext cx="4785283" cy="775189"/>
          </a:xfrm>
          <a:prstGeom prst="rect">
            <a:avLst/>
          </a:prstGeom>
        </p:spPr>
      </p:pic>
      <p:pic>
        <p:nvPicPr>
          <p:cNvPr id="13" name="Picture 12">
            <a:extLst>
              <a:ext uri="{FF2B5EF4-FFF2-40B4-BE49-F238E27FC236}">
                <a16:creationId xmlns:a16="http://schemas.microsoft.com/office/drawing/2014/main" id="{889AF80A-C29F-5B4C-9638-3C8312DCA096}"/>
              </a:ext>
            </a:extLst>
          </p:cNvPr>
          <p:cNvPicPr>
            <a:picLocks noChangeAspect="1"/>
          </p:cNvPicPr>
          <p:nvPr/>
        </p:nvPicPr>
        <p:blipFill>
          <a:blip r:embed="rId5"/>
          <a:stretch>
            <a:fillRect/>
          </a:stretch>
        </p:blipFill>
        <p:spPr>
          <a:xfrm>
            <a:off x="958406" y="4034290"/>
            <a:ext cx="4720150" cy="1663852"/>
          </a:xfrm>
          <a:prstGeom prst="rect">
            <a:avLst/>
          </a:prstGeom>
        </p:spPr>
      </p:pic>
      <p:pic>
        <p:nvPicPr>
          <p:cNvPr id="15" name="Picture 14">
            <a:extLst>
              <a:ext uri="{FF2B5EF4-FFF2-40B4-BE49-F238E27FC236}">
                <a16:creationId xmlns:a16="http://schemas.microsoft.com/office/drawing/2014/main" id="{B51EE765-B072-EA44-9945-5EBC3BE3A7F6}"/>
              </a:ext>
            </a:extLst>
          </p:cNvPr>
          <p:cNvPicPr>
            <a:picLocks noChangeAspect="1"/>
          </p:cNvPicPr>
          <p:nvPr/>
        </p:nvPicPr>
        <p:blipFill>
          <a:blip r:embed="rId6"/>
          <a:stretch>
            <a:fillRect/>
          </a:stretch>
        </p:blipFill>
        <p:spPr>
          <a:xfrm>
            <a:off x="6648050" y="4179237"/>
            <a:ext cx="4733982" cy="1325514"/>
          </a:xfrm>
          <a:prstGeom prst="rect">
            <a:avLst/>
          </a:prstGeom>
        </p:spPr>
      </p:pic>
    </p:spTree>
    <p:extLst>
      <p:ext uri="{BB962C8B-B14F-4D97-AF65-F5344CB8AC3E}">
        <p14:creationId xmlns:p14="http://schemas.microsoft.com/office/powerpoint/2010/main" val="21383239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90"/>
        <p:cNvGrpSpPr/>
        <p:nvPr/>
      </p:nvGrpSpPr>
      <p:grpSpPr>
        <a:xfrm>
          <a:off x="0" y="0"/>
          <a:ext cx="0" cy="0"/>
          <a:chOff x="0" y="0"/>
          <a:chExt cx="0" cy="0"/>
        </a:xfrm>
      </p:grpSpPr>
      <p:sp>
        <p:nvSpPr>
          <p:cNvPr id="1091" name="Google Shape;1091;p150"/>
          <p:cNvSpPr txBox="1">
            <a:spLocks noGrp="1"/>
          </p:cNvSpPr>
          <p:nvPr>
            <p:ph type="title"/>
          </p:nvPr>
        </p:nvSpPr>
        <p:spPr>
          <a:xfrm>
            <a:off x="609600" y="274635"/>
            <a:ext cx="10972800" cy="703600"/>
          </a:xfrm>
          <a:prstGeom prst="rect">
            <a:avLst/>
          </a:prstGeom>
        </p:spPr>
        <p:txBody>
          <a:bodyPr spcFirstLastPara="1" vert="horz" wrap="square" lIns="121900" tIns="121900" rIns="121900" bIns="121900" rtlCol="0" anchor="ctr" anchorCtr="0">
            <a:noAutofit/>
          </a:bodyPr>
          <a:lstStyle/>
          <a:p>
            <a:pPr>
              <a:spcBef>
                <a:spcPts val="0"/>
              </a:spcBef>
            </a:pPr>
            <a:r>
              <a:rPr lang="en" sz="3200" dirty="0">
                <a:ea typeface="Arial"/>
                <a:cs typeface="Arial"/>
                <a:sym typeface="Arial"/>
              </a:rPr>
              <a:t>Why incorporate phylogeny in a diversity metric?</a:t>
            </a:r>
            <a:endParaRPr sz="3200" dirty="0">
              <a:ea typeface="Arial"/>
              <a:cs typeface="Arial"/>
              <a:sym typeface="Arial"/>
            </a:endParaRPr>
          </a:p>
        </p:txBody>
      </p:sp>
      <p:grpSp>
        <p:nvGrpSpPr>
          <p:cNvPr id="1092" name="Google Shape;1092;p150"/>
          <p:cNvGrpSpPr/>
          <p:nvPr/>
        </p:nvGrpSpPr>
        <p:grpSpPr>
          <a:xfrm>
            <a:off x="669973" y="3331255"/>
            <a:ext cx="5756052" cy="3156800"/>
            <a:chOff x="223025" y="2679900"/>
            <a:chExt cx="4317039" cy="2367600"/>
          </a:xfrm>
        </p:grpSpPr>
        <p:sp>
          <p:nvSpPr>
            <p:cNvPr id="1093" name="Google Shape;1093;p150"/>
            <p:cNvSpPr txBox="1"/>
            <p:nvPr/>
          </p:nvSpPr>
          <p:spPr>
            <a:xfrm>
              <a:off x="223025" y="2900100"/>
              <a:ext cx="4230600" cy="21474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121900" tIns="121900" rIns="121900" bIns="121900" anchor="t" anchorCtr="0">
              <a:noAutofit/>
            </a:bodyPr>
            <a:lstStyle/>
            <a:p>
              <a:endParaRPr sz="800">
                <a:latin typeface="Courier New"/>
                <a:ea typeface="Courier New"/>
                <a:cs typeface="Courier New"/>
                <a:sym typeface="Courier New"/>
              </a:endParaRPr>
            </a:p>
            <a:p>
              <a:endParaRPr sz="1067">
                <a:highlight>
                  <a:srgbClr val="D9D2E9"/>
                </a:highlight>
                <a:latin typeface="Courier New"/>
                <a:ea typeface="Courier New"/>
                <a:cs typeface="Courier New"/>
                <a:sym typeface="Courier New"/>
              </a:endParaRPr>
            </a:p>
            <a:p>
              <a:endParaRPr sz="1067">
                <a:highlight>
                  <a:srgbClr val="D9D2E9"/>
                </a:highlight>
                <a:latin typeface="Courier New"/>
                <a:ea typeface="Courier New"/>
                <a:cs typeface="Courier New"/>
                <a:sym typeface="Courier New"/>
              </a:endParaRPr>
            </a:p>
            <a:p>
              <a:endParaRPr sz="1067">
                <a:latin typeface="Courier New"/>
                <a:ea typeface="Courier New"/>
                <a:cs typeface="Courier New"/>
                <a:sym typeface="Courier New"/>
              </a:endParaRPr>
            </a:p>
          </p:txBody>
        </p:sp>
        <p:sp>
          <p:nvSpPr>
            <p:cNvPr id="1094" name="Google Shape;1094;p150"/>
            <p:cNvSpPr/>
            <p:nvPr/>
          </p:nvSpPr>
          <p:spPr>
            <a:xfrm>
              <a:off x="224039" y="2679900"/>
              <a:ext cx="1629300" cy="220200"/>
            </a:xfrm>
            <a:prstGeom prst="rect">
              <a:avLst/>
            </a:prstGeom>
            <a:solidFill>
              <a:schemeClr val="lt2"/>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r>
                <a:rPr lang="en" sz="1333">
                  <a:latin typeface="Courier New"/>
                  <a:ea typeface="Courier New"/>
                  <a:cs typeface="Courier New"/>
                  <a:sym typeface="Courier New"/>
                </a:rPr>
                <a:t>Phylogeny[Rooted]</a:t>
              </a:r>
              <a:endParaRPr sz="1333">
                <a:latin typeface="Courier New"/>
                <a:ea typeface="Courier New"/>
                <a:cs typeface="Courier New"/>
                <a:sym typeface="Courier New"/>
              </a:endParaRPr>
            </a:p>
          </p:txBody>
        </p:sp>
        <p:grpSp>
          <p:nvGrpSpPr>
            <p:cNvPr id="1095" name="Google Shape;1095;p150"/>
            <p:cNvGrpSpPr/>
            <p:nvPr/>
          </p:nvGrpSpPr>
          <p:grpSpPr>
            <a:xfrm>
              <a:off x="309635" y="2909194"/>
              <a:ext cx="4230429" cy="2074186"/>
              <a:chOff x="4576835" y="2967313"/>
              <a:chExt cx="4230429" cy="2074186"/>
            </a:xfrm>
          </p:grpSpPr>
          <p:cxnSp>
            <p:nvCxnSpPr>
              <p:cNvPr id="1096" name="Google Shape;1096;p150"/>
              <p:cNvCxnSpPr/>
              <p:nvPr/>
            </p:nvCxnSpPr>
            <p:spPr>
              <a:xfrm>
                <a:off x="4576835" y="4177275"/>
                <a:ext cx="1540200" cy="632100"/>
              </a:xfrm>
              <a:prstGeom prst="bentConnector3">
                <a:avLst>
                  <a:gd name="adj1" fmla="val 24528"/>
                </a:avLst>
              </a:prstGeom>
              <a:noFill/>
              <a:ln w="28575" cap="flat" cmpd="sng">
                <a:solidFill>
                  <a:schemeClr val="dk2"/>
                </a:solidFill>
                <a:prstDash val="solid"/>
                <a:round/>
                <a:headEnd type="none" w="med" len="med"/>
                <a:tailEnd type="none" w="med" len="med"/>
              </a:ln>
            </p:spPr>
          </p:cxnSp>
          <p:cxnSp>
            <p:nvCxnSpPr>
              <p:cNvPr id="1097" name="Google Shape;1097;p150"/>
              <p:cNvCxnSpPr/>
              <p:nvPr/>
            </p:nvCxnSpPr>
            <p:spPr>
              <a:xfrm>
                <a:off x="5819200" y="4809425"/>
                <a:ext cx="820800" cy="159600"/>
              </a:xfrm>
              <a:prstGeom prst="bentConnector3">
                <a:avLst>
                  <a:gd name="adj1" fmla="val 50000"/>
                </a:avLst>
              </a:prstGeom>
              <a:noFill/>
              <a:ln w="28575" cap="flat" cmpd="sng">
                <a:solidFill>
                  <a:schemeClr val="dk2"/>
                </a:solidFill>
                <a:prstDash val="solid"/>
                <a:round/>
                <a:headEnd type="none" w="med" len="med"/>
                <a:tailEnd type="none" w="med" len="med"/>
              </a:ln>
            </p:spPr>
          </p:cxnSp>
          <p:cxnSp>
            <p:nvCxnSpPr>
              <p:cNvPr id="1098" name="Google Shape;1098;p150"/>
              <p:cNvCxnSpPr/>
              <p:nvPr/>
            </p:nvCxnSpPr>
            <p:spPr>
              <a:xfrm rot="10800000" flipH="1">
                <a:off x="5971920" y="4526225"/>
                <a:ext cx="1387500" cy="283200"/>
              </a:xfrm>
              <a:prstGeom prst="bentConnector3">
                <a:avLst>
                  <a:gd name="adj1" fmla="val 18309"/>
                </a:avLst>
              </a:prstGeom>
              <a:noFill/>
              <a:ln w="28575" cap="flat" cmpd="sng">
                <a:solidFill>
                  <a:schemeClr val="dk2"/>
                </a:solidFill>
                <a:prstDash val="solid"/>
                <a:round/>
                <a:headEnd type="none" w="med" len="med"/>
                <a:tailEnd type="none" w="med" len="med"/>
              </a:ln>
            </p:spPr>
          </p:cxnSp>
          <p:cxnSp>
            <p:nvCxnSpPr>
              <p:cNvPr id="1099" name="Google Shape;1099;p150"/>
              <p:cNvCxnSpPr/>
              <p:nvPr/>
            </p:nvCxnSpPr>
            <p:spPr>
              <a:xfrm rot="10800000" flipH="1">
                <a:off x="4584100" y="3791775"/>
                <a:ext cx="1235100" cy="385500"/>
              </a:xfrm>
              <a:prstGeom prst="bentConnector3">
                <a:avLst>
                  <a:gd name="adj1" fmla="val 30000"/>
                </a:avLst>
              </a:prstGeom>
              <a:noFill/>
              <a:ln w="28575" cap="flat" cmpd="sng">
                <a:solidFill>
                  <a:schemeClr val="dk2"/>
                </a:solidFill>
                <a:prstDash val="solid"/>
                <a:round/>
                <a:headEnd type="none" w="med" len="med"/>
                <a:tailEnd type="none" w="med" len="med"/>
              </a:ln>
            </p:spPr>
          </p:cxnSp>
          <p:cxnSp>
            <p:nvCxnSpPr>
              <p:cNvPr id="1100" name="Google Shape;1100;p150"/>
              <p:cNvCxnSpPr/>
              <p:nvPr/>
            </p:nvCxnSpPr>
            <p:spPr>
              <a:xfrm rot="10800000" flipH="1">
                <a:off x="5441200" y="3276375"/>
                <a:ext cx="1242300" cy="515400"/>
              </a:xfrm>
              <a:prstGeom prst="bentConnector3">
                <a:avLst>
                  <a:gd name="adj1" fmla="val 30422"/>
                </a:avLst>
              </a:prstGeom>
              <a:noFill/>
              <a:ln w="28575" cap="flat" cmpd="sng">
                <a:solidFill>
                  <a:schemeClr val="dk2"/>
                </a:solidFill>
                <a:prstDash val="solid"/>
                <a:round/>
                <a:headEnd type="none" w="med" len="med"/>
                <a:tailEnd type="none" w="med" len="med"/>
              </a:ln>
            </p:spPr>
          </p:cxnSp>
          <p:cxnSp>
            <p:nvCxnSpPr>
              <p:cNvPr id="1101" name="Google Shape;1101;p150"/>
              <p:cNvCxnSpPr/>
              <p:nvPr/>
            </p:nvCxnSpPr>
            <p:spPr>
              <a:xfrm>
                <a:off x="5499530" y="3791775"/>
                <a:ext cx="639300" cy="174900"/>
              </a:xfrm>
              <a:prstGeom prst="bentConnector3">
                <a:avLst>
                  <a:gd name="adj1" fmla="val 50000"/>
                </a:avLst>
              </a:prstGeom>
              <a:noFill/>
              <a:ln w="28575" cap="flat" cmpd="sng">
                <a:solidFill>
                  <a:schemeClr val="dk2"/>
                </a:solidFill>
                <a:prstDash val="solid"/>
                <a:round/>
                <a:headEnd type="none" w="med" len="med"/>
                <a:tailEnd type="none" w="med" len="med"/>
              </a:ln>
            </p:spPr>
          </p:cxnSp>
          <p:cxnSp>
            <p:nvCxnSpPr>
              <p:cNvPr id="1102" name="Google Shape;1102;p150"/>
              <p:cNvCxnSpPr/>
              <p:nvPr/>
            </p:nvCxnSpPr>
            <p:spPr>
              <a:xfrm>
                <a:off x="5840824" y="3966514"/>
                <a:ext cx="1896300" cy="130800"/>
              </a:xfrm>
              <a:prstGeom prst="bentConnector3">
                <a:avLst>
                  <a:gd name="adj1" fmla="val 49426"/>
                </a:avLst>
              </a:prstGeom>
              <a:noFill/>
              <a:ln w="28575" cap="flat" cmpd="sng">
                <a:solidFill>
                  <a:schemeClr val="dk2"/>
                </a:solidFill>
                <a:prstDash val="solid"/>
                <a:round/>
                <a:headEnd type="none" w="med" len="med"/>
                <a:tailEnd type="none" w="med" len="med"/>
              </a:ln>
            </p:spPr>
          </p:cxnSp>
          <p:cxnSp>
            <p:nvCxnSpPr>
              <p:cNvPr id="1103" name="Google Shape;1103;p150"/>
              <p:cNvCxnSpPr/>
              <p:nvPr/>
            </p:nvCxnSpPr>
            <p:spPr>
              <a:xfrm rot="10800000" flipH="1">
                <a:off x="6022550" y="3624900"/>
                <a:ext cx="1518300" cy="341700"/>
              </a:xfrm>
              <a:prstGeom prst="bentConnector3">
                <a:avLst>
                  <a:gd name="adj1" fmla="val 50000"/>
                </a:avLst>
              </a:prstGeom>
              <a:noFill/>
              <a:ln w="28575" cap="flat" cmpd="sng">
                <a:solidFill>
                  <a:schemeClr val="dk2"/>
                </a:solidFill>
                <a:prstDash val="solid"/>
                <a:round/>
                <a:headEnd type="none" w="med" len="med"/>
                <a:tailEnd type="none" w="med" len="med"/>
              </a:ln>
            </p:spPr>
          </p:cxnSp>
          <p:sp>
            <p:nvSpPr>
              <p:cNvPr id="1104" name="Google Shape;1104;p150"/>
              <p:cNvSpPr txBox="1"/>
              <p:nvPr/>
            </p:nvSpPr>
            <p:spPr>
              <a:xfrm>
                <a:off x="7702964" y="2971499"/>
                <a:ext cx="1104300" cy="2070000"/>
              </a:xfrm>
              <a:prstGeom prst="rect">
                <a:avLst/>
              </a:prstGeom>
              <a:noFill/>
              <a:ln>
                <a:noFill/>
              </a:ln>
            </p:spPr>
            <p:txBody>
              <a:bodyPr spcFirstLastPara="1" wrap="square" lIns="121900" tIns="121900" rIns="121900" bIns="121900" anchor="t" anchorCtr="0">
                <a:noAutofit/>
              </a:bodyPr>
              <a:lstStyle/>
              <a:p>
                <a:r>
                  <a:rPr lang="en" sz="2000" dirty="0">
                    <a:latin typeface="+mj-lt"/>
                    <a:ea typeface="Consolas"/>
                    <a:cs typeface="Consolas"/>
                    <a:sym typeface="Consolas"/>
                  </a:rPr>
                  <a:t>feature1</a:t>
                </a:r>
                <a:endParaRPr sz="2000" dirty="0">
                  <a:latin typeface="+mj-lt"/>
                  <a:ea typeface="Consolas"/>
                  <a:cs typeface="Consolas"/>
                  <a:sym typeface="Consolas"/>
                </a:endParaRPr>
              </a:p>
              <a:p>
                <a:endParaRPr sz="2000" dirty="0">
                  <a:latin typeface="+mj-lt"/>
                  <a:ea typeface="Consolas"/>
                  <a:cs typeface="Consolas"/>
                  <a:sym typeface="Consolas"/>
                </a:endParaRPr>
              </a:p>
              <a:p>
                <a:r>
                  <a:rPr lang="en" sz="2000" dirty="0">
                    <a:latin typeface="+mj-lt"/>
                    <a:ea typeface="Consolas"/>
                    <a:cs typeface="Consolas"/>
                    <a:sym typeface="Consolas"/>
                  </a:rPr>
                  <a:t>feature2 </a:t>
                </a:r>
                <a:endParaRPr sz="2000" dirty="0">
                  <a:latin typeface="+mj-lt"/>
                  <a:ea typeface="Consolas"/>
                  <a:cs typeface="Consolas"/>
                  <a:sym typeface="Consolas"/>
                </a:endParaRPr>
              </a:p>
              <a:p>
                <a:endParaRPr sz="2000" dirty="0">
                  <a:latin typeface="+mj-lt"/>
                  <a:ea typeface="Consolas"/>
                  <a:cs typeface="Consolas"/>
                  <a:sym typeface="Consolas"/>
                </a:endParaRPr>
              </a:p>
              <a:p>
                <a:r>
                  <a:rPr lang="en" sz="2000" dirty="0">
                    <a:latin typeface="+mj-lt"/>
                    <a:ea typeface="Consolas"/>
                    <a:cs typeface="Consolas"/>
                    <a:sym typeface="Consolas"/>
                  </a:rPr>
                  <a:t>feature3</a:t>
                </a:r>
                <a:endParaRPr sz="2000" dirty="0">
                  <a:latin typeface="+mj-lt"/>
                  <a:ea typeface="Consolas"/>
                  <a:cs typeface="Consolas"/>
                  <a:sym typeface="Consolas"/>
                </a:endParaRPr>
              </a:p>
              <a:p>
                <a:endParaRPr sz="2000" dirty="0">
                  <a:latin typeface="+mj-lt"/>
                  <a:ea typeface="Consolas"/>
                  <a:cs typeface="Consolas"/>
                  <a:sym typeface="Consolas"/>
                </a:endParaRPr>
              </a:p>
              <a:p>
                <a:r>
                  <a:rPr lang="en" sz="2000" dirty="0">
                    <a:latin typeface="+mj-lt"/>
                    <a:ea typeface="Consolas"/>
                    <a:cs typeface="Consolas"/>
                    <a:sym typeface="Consolas"/>
                  </a:rPr>
                  <a:t>feature4</a:t>
                </a:r>
                <a:endParaRPr sz="2000" dirty="0">
                  <a:latin typeface="+mj-lt"/>
                  <a:ea typeface="Consolas"/>
                  <a:cs typeface="Consolas"/>
                  <a:sym typeface="Consolas"/>
                </a:endParaRPr>
              </a:p>
              <a:p>
                <a:endParaRPr sz="2000" dirty="0">
                  <a:latin typeface="+mj-lt"/>
                  <a:ea typeface="Consolas"/>
                  <a:cs typeface="Consolas"/>
                  <a:sym typeface="Consolas"/>
                </a:endParaRPr>
              </a:p>
              <a:p>
                <a:r>
                  <a:rPr lang="en" sz="2000" dirty="0">
                    <a:latin typeface="+mj-lt"/>
                    <a:ea typeface="Consolas"/>
                    <a:cs typeface="Consolas"/>
                    <a:sym typeface="Consolas"/>
                  </a:rPr>
                  <a:t>feature5</a:t>
                </a:r>
                <a:endParaRPr sz="2000" dirty="0">
                  <a:latin typeface="+mj-lt"/>
                  <a:ea typeface="Consolas"/>
                  <a:cs typeface="Consolas"/>
                  <a:sym typeface="Consolas"/>
                </a:endParaRPr>
              </a:p>
            </p:txBody>
          </p:sp>
          <p:sp>
            <p:nvSpPr>
              <p:cNvPr id="1105" name="Google Shape;1105;p150"/>
              <p:cNvSpPr txBox="1"/>
              <p:nvPr/>
            </p:nvSpPr>
            <p:spPr>
              <a:xfrm>
                <a:off x="5113825" y="3414663"/>
                <a:ext cx="603000" cy="283500"/>
              </a:xfrm>
              <a:prstGeom prst="rect">
                <a:avLst/>
              </a:prstGeom>
              <a:noFill/>
              <a:ln>
                <a:noFill/>
              </a:ln>
            </p:spPr>
            <p:txBody>
              <a:bodyPr spcFirstLastPara="1" wrap="square" lIns="121900" tIns="121900" rIns="121900" bIns="121900" anchor="t" anchorCtr="0">
                <a:noAutofit/>
              </a:bodyPr>
              <a:lstStyle/>
              <a:p>
                <a:r>
                  <a:rPr lang="en" sz="2000">
                    <a:latin typeface="+mj-lt"/>
                  </a:rPr>
                  <a:t>1.25</a:t>
                </a:r>
                <a:endParaRPr sz="2000">
                  <a:latin typeface="+mj-lt"/>
                </a:endParaRPr>
              </a:p>
            </p:txBody>
          </p:sp>
          <p:sp>
            <p:nvSpPr>
              <p:cNvPr id="1106" name="Google Shape;1106;p150"/>
              <p:cNvSpPr txBox="1"/>
              <p:nvPr/>
            </p:nvSpPr>
            <p:spPr>
              <a:xfrm>
                <a:off x="5928100" y="2967313"/>
                <a:ext cx="603000" cy="283500"/>
              </a:xfrm>
              <a:prstGeom prst="rect">
                <a:avLst/>
              </a:prstGeom>
              <a:noFill/>
              <a:ln>
                <a:noFill/>
              </a:ln>
            </p:spPr>
            <p:txBody>
              <a:bodyPr spcFirstLastPara="1" wrap="square" lIns="121900" tIns="121900" rIns="121900" bIns="121900" anchor="t" anchorCtr="0">
                <a:noAutofit/>
              </a:bodyPr>
              <a:lstStyle/>
              <a:p>
                <a:r>
                  <a:rPr lang="en" sz="2000">
                    <a:latin typeface="+mj-lt"/>
                  </a:rPr>
                  <a:t>0.5</a:t>
                </a:r>
                <a:endParaRPr sz="2000">
                  <a:latin typeface="+mj-lt"/>
                </a:endParaRPr>
              </a:p>
            </p:txBody>
          </p:sp>
          <p:sp>
            <p:nvSpPr>
              <p:cNvPr id="1107" name="Google Shape;1107;p150"/>
              <p:cNvSpPr txBox="1"/>
              <p:nvPr/>
            </p:nvSpPr>
            <p:spPr>
              <a:xfrm>
                <a:off x="6974062" y="3312847"/>
                <a:ext cx="603000" cy="283500"/>
              </a:xfrm>
              <a:prstGeom prst="rect">
                <a:avLst/>
              </a:prstGeom>
              <a:noFill/>
              <a:ln>
                <a:noFill/>
              </a:ln>
            </p:spPr>
            <p:txBody>
              <a:bodyPr spcFirstLastPara="1" wrap="square" lIns="121900" tIns="121900" rIns="121900" bIns="121900" anchor="t" anchorCtr="0">
                <a:noAutofit/>
              </a:bodyPr>
              <a:lstStyle/>
              <a:p>
                <a:r>
                  <a:rPr lang="en" sz="2000">
                    <a:latin typeface="+mj-lt"/>
                  </a:rPr>
                  <a:t>0.5</a:t>
                </a:r>
                <a:endParaRPr sz="2000">
                  <a:latin typeface="+mj-lt"/>
                </a:endParaRPr>
              </a:p>
            </p:txBody>
          </p:sp>
          <p:sp>
            <p:nvSpPr>
              <p:cNvPr id="1108" name="Google Shape;1108;p150"/>
              <p:cNvSpPr txBox="1"/>
              <p:nvPr/>
            </p:nvSpPr>
            <p:spPr>
              <a:xfrm>
                <a:off x="6974050" y="3775651"/>
                <a:ext cx="603000" cy="283500"/>
              </a:xfrm>
              <a:prstGeom prst="rect">
                <a:avLst/>
              </a:prstGeom>
              <a:noFill/>
              <a:ln>
                <a:noFill/>
              </a:ln>
            </p:spPr>
            <p:txBody>
              <a:bodyPr spcFirstLastPara="1" wrap="square" lIns="121900" tIns="121900" rIns="121900" bIns="121900" anchor="t" anchorCtr="0">
                <a:noAutofit/>
              </a:bodyPr>
              <a:lstStyle/>
              <a:p>
                <a:r>
                  <a:rPr lang="en" sz="2000">
                    <a:latin typeface="+mj-lt"/>
                  </a:rPr>
                  <a:t>0.6</a:t>
                </a:r>
                <a:endParaRPr sz="2000">
                  <a:latin typeface="+mj-lt"/>
                </a:endParaRPr>
              </a:p>
            </p:txBody>
          </p:sp>
          <p:sp>
            <p:nvSpPr>
              <p:cNvPr id="1109" name="Google Shape;1109;p150"/>
              <p:cNvSpPr txBox="1"/>
              <p:nvPr/>
            </p:nvSpPr>
            <p:spPr>
              <a:xfrm>
                <a:off x="5161625" y="4460638"/>
                <a:ext cx="603000" cy="283500"/>
              </a:xfrm>
              <a:prstGeom prst="rect">
                <a:avLst/>
              </a:prstGeom>
              <a:noFill/>
              <a:ln>
                <a:noFill/>
              </a:ln>
            </p:spPr>
            <p:txBody>
              <a:bodyPr spcFirstLastPara="1" wrap="square" lIns="121900" tIns="121900" rIns="121900" bIns="121900" anchor="t" anchorCtr="0">
                <a:noAutofit/>
              </a:bodyPr>
              <a:lstStyle/>
              <a:p>
                <a:r>
                  <a:rPr lang="en" sz="2000">
                    <a:latin typeface="+mj-lt"/>
                  </a:rPr>
                  <a:t>1.45</a:t>
                </a:r>
                <a:endParaRPr sz="2000">
                  <a:latin typeface="+mj-lt"/>
                </a:endParaRPr>
              </a:p>
            </p:txBody>
          </p:sp>
          <p:sp>
            <p:nvSpPr>
              <p:cNvPr id="1110" name="Google Shape;1110;p150"/>
              <p:cNvSpPr txBox="1"/>
              <p:nvPr/>
            </p:nvSpPr>
            <p:spPr>
              <a:xfrm>
                <a:off x="6229312" y="4660682"/>
                <a:ext cx="603000" cy="283500"/>
              </a:xfrm>
              <a:prstGeom prst="rect">
                <a:avLst/>
              </a:prstGeom>
              <a:noFill/>
              <a:ln>
                <a:noFill/>
              </a:ln>
            </p:spPr>
            <p:txBody>
              <a:bodyPr spcFirstLastPara="1" wrap="square" lIns="121900" tIns="121900" rIns="121900" bIns="121900" anchor="t" anchorCtr="0">
                <a:noAutofit/>
              </a:bodyPr>
              <a:lstStyle/>
              <a:p>
                <a:r>
                  <a:rPr lang="en" sz="2000">
                    <a:latin typeface="+mj-lt"/>
                  </a:rPr>
                  <a:t>0.25</a:t>
                </a:r>
                <a:endParaRPr sz="2000">
                  <a:latin typeface="+mj-lt"/>
                </a:endParaRPr>
              </a:p>
            </p:txBody>
          </p:sp>
          <p:sp>
            <p:nvSpPr>
              <p:cNvPr id="1111" name="Google Shape;1111;p150"/>
              <p:cNvSpPr txBox="1"/>
              <p:nvPr/>
            </p:nvSpPr>
            <p:spPr>
              <a:xfrm>
                <a:off x="6219040" y="4188151"/>
                <a:ext cx="603000" cy="283500"/>
              </a:xfrm>
              <a:prstGeom prst="rect">
                <a:avLst/>
              </a:prstGeom>
              <a:noFill/>
              <a:ln>
                <a:noFill/>
              </a:ln>
            </p:spPr>
            <p:txBody>
              <a:bodyPr spcFirstLastPara="1" wrap="square" lIns="121900" tIns="121900" rIns="121900" bIns="121900" anchor="t" anchorCtr="0">
                <a:noAutofit/>
              </a:bodyPr>
              <a:lstStyle/>
              <a:p>
                <a:r>
                  <a:rPr lang="en" sz="2000">
                    <a:latin typeface="+mj-lt"/>
                  </a:rPr>
                  <a:t>0.75</a:t>
                </a:r>
                <a:endParaRPr sz="2000">
                  <a:latin typeface="+mj-lt"/>
                </a:endParaRPr>
              </a:p>
            </p:txBody>
          </p:sp>
          <p:sp>
            <p:nvSpPr>
              <p:cNvPr id="1112" name="Google Shape;1112;p150"/>
              <p:cNvSpPr txBox="1"/>
              <p:nvPr/>
            </p:nvSpPr>
            <p:spPr>
              <a:xfrm>
                <a:off x="5928100" y="3653113"/>
                <a:ext cx="603000" cy="283500"/>
              </a:xfrm>
              <a:prstGeom prst="rect">
                <a:avLst/>
              </a:prstGeom>
              <a:noFill/>
              <a:ln>
                <a:noFill/>
              </a:ln>
            </p:spPr>
            <p:txBody>
              <a:bodyPr spcFirstLastPara="1" wrap="square" lIns="121900" tIns="121900" rIns="121900" bIns="121900" anchor="t" anchorCtr="0">
                <a:noAutofit/>
              </a:bodyPr>
              <a:lstStyle/>
              <a:p>
                <a:r>
                  <a:rPr lang="en" sz="2000">
                    <a:latin typeface="+mj-lt"/>
                  </a:rPr>
                  <a:t>0.5</a:t>
                </a:r>
                <a:endParaRPr sz="2000">
                  <a:latin typeface="+mj-lt"/>
                </a:endParaRPr>
              </a:p>
            </p:txBody>
          </p:sp>
        </p:grpSp>
      </p:grpSp>
      <p:graphicFrame>
        <p:nvGraphicFramePr>
          <p:cNvPr id="1113" name="Google Shape;1113;p150"/>
          <p:cNvGraphicFramePr/>
          <p:nvPr/>
        </p:nvGraphicFramePr>
        <p:xfrm>
          <a:off x="7792234" y="1573300"/>
          <a:ext cx="4217333" cy="1666120"/>
        </p:xfrm>
        <a:graphic>
          <a:graphicData uri="http://schemas.openxmlformats.org/drawingml/2006/table">
            <a:tbl>
              <a:tblPr>
                <a:noFill/>
              </a:tblPr>
              <a:tblGrid>
                <a:gridCol w="2153800">
                  <a:extLst>
                    <a:ext uri="{9D8B030D-6E8A-4147-A177-3AD203B41FA5}">
                      <a16:colId xmlns:a16="http://schemas.microsoft.com/office/drawing/2014/main" val="20000"/>
                    </a:ext>
                  </a:extLst>
                </a:gridCol>
                <a:gridCol w="2063533">
                  <a:extLst>
                    <a:ext uri="{9D8B030D-6E8A-4147-A177-3AD203B41FA5}">
                      <a16:colId xmlns:a16="http://schemas.microsoft.com/office/drawing/2014/main" val="20001"/>
                    </a:ext>
                  </a:extLst>
                </a:gridCol>
              </a:tblGrid>
              <a:tr h="447000">
                <a:tc>
                  <a:txBody>
                    <a:bodyPr/>
                    <a:lstStyle/>
                    <a:p>
                      <a:pPr marL="0" lvl="0" indent="0" algn="l" rtl="0">
                        <a:spcBef>
                          <a:spcPts val="0"/>
                        </a:spcBef>
                        <a:spcAft>
                          <a:spcPts val="0"/>
                        </a:spcAft>
                        <a:buNone/>
                      </a:pPr>
                      <a:endParaRPr sz="1300">
                        <a:latin typeface="Courier New"/>
                        <a:ea typeface="Courier New"/>
                        <a:cs typeface="Courier New"/>
                        <a:sym typeface="Courier New"/>
                      </a:endParaRPr>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1300">
                          <a:latin typeface="Courier New"/>
                          <a:ea typeface="Courier New"/>
                          <a:cs typeface="Courier New"/>
                          <a:sym typeface="Courier New"/>
                        </a:rPr>
                        <a:t>Shannon</a:t>
                      </a:r>
                      <a:endParaRPr sz="1300">
                        <a:latin typeface="Courier New"/>
                        <a:ea typeface="Courier New"/>
                        <a:cs typeface="Courier New"/>
                        <a:sym typeface="Courier New"/>
                      </a:endParaRPr>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609560">
                <a:tc>
                  <a:txBody>
                    <a:bodyPr/>
                    <a:lstStyle/>
                    <a:p>
                      <a:pPr marL="0" lvl="0" indent="0" algn="l" rtl="0">
                        <a:spcBef>
                          <a:spcPts val="0"/>
                        </a:spcBef>
                        <a:spcAft>
                          <a:spcPts val="0"/>
                        </a:spcAft>
                        <a:buNone/>
                      </a:pPr>
                      <a:r>
                        <a:rPr lang="en" sz="1300">
                          <a:latin typeface="Courier New"/>
                          <a:ea typeface="Courier New"/>
                          <a:cs typeface="Courier New"/>
                          <a:sym typeface="Courier New"/>
                        </a:rPr>
                        <a:t>4ac2</a:t>
                      </a:r>
                      <a:endParaRPr sz="1300">
                        <a:latin typeface="Courier New"/>
                        <a:ea typeface="Courier New"/>
                        <a:cs typeface="Courier New"/>
                        <a:sym typeface="Courier New"/>
                      </a:endParaRPr>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CE5CD"/>
                    </a:solidFill>
                  </a:tcPr>
                </a:tc>
                <a:tc>
                  <a:txBody>
                    <a:bodyPr/>
                    <a:lstStyle/>
                    <a:p>
                      <a:pPr marL="0" lvl="0" indent="0" algn="l" rtl="0">
                        <a:spcBef>
                          <a:spcPts val="0"/>
                        </a:spcBef>
                        <a:spcAft>
                          <a:spcPts val="0"/>
                        </a:spcAft>
                        <a:buClr>
                          <a:schemeClr val="dk1"/>
                        </a:buClr>
                        <a:buSzPts val="1100"/>
                        <a:buFont typeface="Arial"/>
                        <a:buNone/>
                      </a:pPr>
                      <a:r>
                        <a:rPr lang="en" sz="1800" dirty="0">
                          <a:solidFill>
                            <a:schemeClr val="dk1"/>
                          </a:solidFill>
                          <a:latin typeface="+mj-lt"/>
                        </a:rPr>
                        <a:t>1.061</a:t>
                      </a:r>
                      <a:endParaRPr sz="1800" dirty="0">
                        <a:latin typeface="+mj-lt"/>
                      </a:endParaRPr>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CE5CD"/>
                    </a:solidFill>
                  </a:tcPr>
                </a:tc>
                <a:extLst>
                  <a:ext uri="{0D108BD9-81ED-4DB2-BD59-A6C34878D82A}">
                    <a16:rowId xmlns:a16="http://schemas.microsoft.com/office/drawing/2014/main" val="10001"/>
                  </a:ext>
                </a:extLst>
              </a:tr>
              <a:tr h="609560">
                <a:tc>
                  <a:txBody>
                    <a:bodyPr/>
                    <a:lstStyle/>
                    <a:p>
                      <a:pPr marL="0" lvl="0" indent="0" algn="l" rtl="0">
                        <a:spcBef>
                          <a:spcPts val="0"/>
                        </a:spcBef>
                        <a:spcAft>
                          <a:spcPts val="0"/>
                        </a:spcAft>
                        <a:buNone/>
                      </a:pPr>
                      <a:r>
                        <a:rPr lang="en" sz="1300">
                          <a:latin typeface="Courier New"/>
                          <a:ea typeface="Courier New"/>
                          <a:cs typeface="Courier New"/>
                          <a:sym typeface="Courier New"/>
                        </a:rPr>
                        <a:t>e375</a:t>
                      </a:r>
                      <a:endParaRPr sz="1300">
                        <a:latin typeface="Courier New"/>
                        <a:ea typeface="Courier New"/>
                        <a:cs typeface="Courier New"/>
                        <a:sym typeface="Courier New"/>
                      </a:endParaRPr>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9DAF8"/>
                    </a:solidFill>
                  </a:tcPr>
                </a:tc>
                <a:tc>
                  <a:txBody>
                    <a:bodyPr/>
                    <a:lstStyle/>
                    <a:p>
                      <a:pPr marL="0" lvl="0" indent="0" algn="l" rtl="0">
                        <a:spcBef>
                          <a:spcPts val="0"/>
                        </a:spcBef>
                        <a:spcAft>
                          <a:spcPts val="0"/>
                        </a:spcAft>
                        <a:buClr>
                          <a:schemeClr val="dk1"/>
                        </a:buClr>
                        <a:buSzPts val="1100"/>
                        <a:buFont typeface="Arial"/>
                        <a:buNone/>
                      </a:pPr>
                      <a:r>
                        <a:rPr lang="en" sz="1800" dirty="0">
                          <a:solidFill>
                            <a:schemeClr val="dk1"/>
                          </a:solidFill>
                          <a:latin typeface="+mj-lt"/>
                        </a:rPr>
                        <a:t>1.064</a:t>
                      </a:r>
                      <a:endParaRPr sz="1800" dirty="0">
                        <a:latin typeface="+mj-lt"/>
                      </a:endParaRPr>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9DAF8"/>
                    </a:solidFill>
                  </a:tcPr>
                </a:tc>
                <a:extLst>
                  <a:ext uri="{0D108BD9-81ED-4DB2-BD59-A6C34878D82A}">
                    <a16:rowId xmlns:a16="http://schemas.microsoft.com/office/drawing/2014/main" val="10002"/>
                  </a:ext>
                </a:extLst>
              </a:tr>
            </a:tbl>
          </a:graphicData>
        </a:graphic>
      </p:graphicFrame>
      <p:sp>
        <p:nvSpPr>
          <p:cNvPr id="1114" name="Google Shape;1114;p150"/>
          <p:cNvSpPr/>
          <p:nvPr/>
        </p:nvSpPr>
        <p:spPr>
          <a:xfrm>
            <a:off x="7785904" y="1254900"/>
            <a:ext cx="3121600" cy="318400"/>
          </a:xfrm>
          <a:prstGeom prst="rect">
            <a:avLst/>
          </a:prstGeom>
          <a:solidFill>
            <a:schemeClr val="lt2"/>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r>
              <a:rPr lang="en" sz="1333">
                <a:latin typeface="Courier New"/>
                <a:ea typeface="Courier New"/>
                <a:cs typeface="Courier New"/>
                <a:sym typeface="Courier New"/>
              </a:rPr>
              <a:t>SampleData[AlphaDiversity]</a:t>
            </a:r>
            <a:endParaRPr sz="1333">
              <a:latin typeface="Courier New"/>
              <a:ea typeface="Courier New"/>
              <a:cs typeface="Courier New"/>
              <a:sym typeface="Courier New"/>
            </a:endParaRPr>
          </a:p>
        </p:txBody>
      </p:sp>
      <p:cxnSp>
        <p:nvCxnSpPr>
          <p:cNvPr id="1115" name="Google Shape;1115;p150"/>
          <p:cNvCxnSpPr/>
          <p:nvPr/>
        </p:nvCxnSpPr>
        <p:spPr>
          <a:xfrm rot="10800000" flipH="1">
            <a:off x="6972433" y="2573700"/>
            <a:ext cx="686000" cy="11200"/>
          </a:xfrm>
          <a:prstGeom prst="straightConnector1">
            <a:avLst/>
          </a:prstGeom>
          <a:noFill/>
          <a:ln w="19050" cap="flat" cmpd="sng">
            <a:solidFill>
              <a:schemeClr val="dk2"/>
            </a:solidFill>
            <a:prstDash val="solid"/>
            <a:round/>
            <a:headEnd type="none" w="med" len="med"/>
            <a:tailEnd type="triangle" w="med" len="med"/>
          </a:ln>
        </p:spPr>
      </p:cxnSp>
      <p:graphicFrame>
        <p:nvGraphicFramePr>
          <p:cNvPr id="1116" name="Google Shape;1116;p150"/>
          <p:cNvGraphicFramePr/>
          <p:nvPr/>
        </p:nvGraphicFramePr>
        <p:xfrm>
          <a:off x="464334" y="1560600"/>
          <a:ext cx="6354100" cy="1666120"/>
        </p:xfrm>
        <a:graphic>
          <a:graphicData uri="http://schemas.openxmlformats.org/drawingml/2006/table">
            <a:tbl>
              <a:tblPr>
                <a:noFill/>
              </a:tblPr>
              <a:tblGrid>
                <a:gridCol w="1818733">
                  <a:extLst>
                    <a:ext uri="{9D8B030D-6E8A-4147-A177-3AD203B41FA5}">
                      <a16:colId xmlns:a16="http://schemas.microsoft.com/office/drawing/2014/main" val="20000"/>
                    </a:ext>
                  </a:extLst>
                </a:gridCol>
                <a:gridCol w="931633">
                  <a:extLst>
                    <a:ext uri="{9D8B030D-6E8A-4147-A177-3AD203B41FA5}">
                      <a16:colId xmlns:a16="http://schemas.microsoft.com/office/drawing/2014/main" val="20001"/>
                    </a:ext>
                  </a:extLst>
                </a:gridCol>
                <a:gridCol w="901467">
                  <a:extLst>
                    <a:ext uri="{9D8B030D-6E8A-4147-A177-3AD203B41FA5}">
                      <a16:colId xmlns:a16="http://schemas.microsoft.com/office/drawing/2014/main" val="20002"/>
                    </a:ext>
                  </a:extLst>
                </a:gridCol>
                <a:gridCol w="899467">
                  <a:extLst>
                    <a:ext uri="{9D8B030D-6E8A-4147-A177-3AD203B41FA5}">
                      <a16:colId xmlns:a16="http://schemas.microsoft.com/office/drawing/2014/main" val="20003"/>
                    </a:ext>
                  </a:extLst>
                </a:gridCol>
                <a:gridCol w="906833">
                  <a:extLst>
                    <a:ext uri="{9D8B030D-6E8A-4147-A177-3AD203B41FA5}">
                      <a16:colId xmlns:a16="http://schemas.microsoft.com/office/drawing/2014/main" val="20004"/>
                    </a:ext>
                  </a:extLst>
                </a:gridCol>
                <a:gridCol w="895967">
                  <a:extLst>
                    <a:ext uri="{9D8B030D-6E8A-4147-A177-3AD203B41FA5}">
                      <a16:colId xmlns:a16="http://schemas.microsoft.com/office/drawing/2014/main" val="20005"/>
                    </a:ext>
                  </a:extLst>
                </a:gridCol>
              </a:tblGrid>
              <a:tr h="447000">
                <a:tc>
                  <a:txBody>
                    <a:bodyPr/>
                    <a:lstStyle/>
                    <a:p>
                      <a:pPr marL="0" lvl="0" indent="0" algn="l" rtl="0">
                        <a:spcBef>
                          <a:spcPts val="0"/>
                        </a:spcBef>
                        <a:spcAft>
                          <a:spcPts val="0"/>
                        </a:spcAft>
                        <a:buNone/>
                      </a:pPr>
                      <a:endParaRPr sz="1300">
                        <a:latin typeface="Courier New"/>
                        <a:ea typeface="Courier New"/>
                        <a:cs typeface="Courier New"/>
                        <a:sym typeface="Courier New"/>
                      </a:endParaRPr>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1050" dirty="0">
                          <a:latin typeface="Courier New"/>
                          <a:ea typeface="Courier New"/>
                          <a:cs typeface="Courier New"/>
                          <a:sym typeface="Courier New"/>
                        </a:rPr>
                        <a:t>feature1</a:t>
                      </a:r>
                      <a:endParaRPr sz="1050" dirty="0">
                        <a:latin typeface="Courier New"/>
                        <a:ea typeface="Courier New"/>
                        <a:cs typeface="Courier New"/>
                        <a:sym typeface="Courier New"/>
                      </a:endParaRPr>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 sz="1050" dirty="0">
                          <a:solidFill>
                            <a:schemeClr val="dk1"/>
                          </a:solidFill>
                          <a:latin typeface="Courier New"/>
                          <a:ea typeface="Courier New"/>
                          <a:cs typeface="Courier New"/>
                          <a:sym typeface="Courier New"/>
                        </a:rPr>
                        <a:t>feature2</a:t>
                      </a:r>
                      <a:endParaRPr sz="1050" dirty="0">
                        <a:latin typeface="Courier New"/>
                        <a:ea typeface="Courier New"/>
                        <a:cs typeface="Courier New"/>
                        <a:sym typeface="Courier New"/>
                      </a:endParaRPr>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 sz="1050" dirty="0">
                          <a:solidFill>
                            <a:schemeClr val="dk1"/>
                          </a:solidFill>
                          <a:latin typeface="Courier New"/>
                          <a:ea typeface="Courier New"/>
                          <a:cs typeface="Courier New"/>
                          <a:sym typeface="Courier New"/>
                        </a:rPr>
                        <a:t>feature3</a:t>
                      </a:r>
                      <a:endParaRPr sz="1050" dirty="0">
                        <a:latin typeface="Courier New"/>
                        <a:ea typeface="Courier New"/>
                        <a:cs typeface="Courier New"/>
                        <a:sym typeface="Courier New"/>
                      </a:endParaRPr>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 sz="1050" dirty="0">
                          <a:solidFill>
                            <a:schemeClr val="dk1"/>
                          </a:solidFill>
                          <a:latin typeface="Courier New"/>
                          <a:ea typeface="Courier New"/>
                          <a:cs typeface="Courier New"/>
                          <a:sym typeface="Courier New"/>
                        </a:rPr>
                        <a:t>feature4</a:t>
                      </a:r>
                      <a:endParaRPr sz="1050" dirty="0">
                        <a:latin typeface="Courier New"/>
                        <a:ea typeface="Courier New"/>
                        <a:cs typeface="Courier New"/>
                        <a:sym typeface="Courier New"/>
                      </a:endParaRPr>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 sz="1050" dirty="0">
                          <a:solidFill>
                            <a:schemeClr val="dk1"/>
                          </a:solidFill>
                          <a:latin typeface="Courier New"/>
                          <a:ea typeface="Courier New"/>
                          <a:cs typeface="Courier New"/>
                          <a:sym typeface="Courier New"/>
                        </a:rPr>
                        <a:t>feature5</a:t>
                      </a:r>
                      <a:endParaRPr sz="1050" dirty="0">
                        <a:latin typeface="Courier New"/>
                        <a:ea typeface="Courier New"/>
                        <a:cs typeface="Courier New"/>
                        <a:sym typeface="Courier New"/>
                      </a:endParaRPr>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609560">
                <a:tc>
                  <a:txBody>
                    <a:bodyPr/>
                    <a:lstStyle/>
                    <a:p>
                      <a:pPr marL="0" lvl="0" indent="0" algn="l" rtl="0">
                        <a:spcBef>
                          <a:spcPts val="0"/>
                        </a:spcBef>
                        <a:spcAft>
                          <a:spcPts val="0"/>
                        </a:spcAft>
                        <a:buNone/>
                      </a:pPr>
                      <a:r>
                        <a:rPr lang="en" sz="1300">
                          <a:latin typeface="Courier New"/>
                          <a:ea typeface="Courier New"/>
                          <a:cs typeface="Courier New"/>
                          <a:sym typeface="Courier New"/>
                        </a:rPr>
                        <a:t>4ac2</a:t>
                      </a:r>
                      <a:endParaRPr sz="1300">
                        <a:latin typeface="Courier New"/>
                        <a:ea typeface="Courier New"/>
                        <a:cs typeface="Courier New"/>
                        <a:sym typeface="Courier New"/>
                      </a:endParaRPr>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CE5CD"/>
                    </a:solidFill>
                  </a:tcPr>
                </a:tc>
                <a:tc>
                  <a:txBody>
                    <a:bodyPr/>
                    <a:lstStyle/>
                    <a:p>
                      <a:pPr marL="0" lvl="0" indent="0" algn="l" rtl="0">
                        <a:spcBef>
                          <a:spcPts val="0"/>
                        </a:spcBef>
                        <a:spcAft>
                          <a:spcPts val="0"/>
                        </a:spcAft>
                        <a:buNone/>
                      </a:pPr>
                      <a:r>
                        <a:rPr lang="en" sz="1800" dirty="0">
                          <a:latin typeface="+mj-lt"/>
                        </a:rPr>
                        <a:t>25</a:t>
                      </a:r>
                      <a:endParaRPr sz="1800" dirty="0">
                        <a:latin typeface="+mj-lt"/>
                      </a:endParaRPr>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CE5CD"/>
                    </a:solidFill>
                  </a:tcPr>
                </a:tc>
                <a:tc>
                  <a:txBody>
                    <a:bodyPr/>
                    <a:lstStyle/>
                    <a:p>
                      <a:pPr marL="0" lvl="0" indent="0" algn="l" rtl="0">
                        <a:spcBef>
                          <a:spcPts val="0"/>
                        </a:spcBef>
                        <a:spcAft>
                          <a:spcPts val="0"/>
                        </a:spcAft>
                        <a:buNone/>
                      </a:pPr>
                      <a:r>
                        <a:rPr lang="en" sz="1800" dirty="0">
                          <a:latin typeface="+mj-lt"/>
                        </a:rPr>
                        <a:t>30</a:t>
                      </a:r>
                      <a:endParaRPr sz="1800" dirty="0">
                        <a:latin typeface="+mj-lt"/>
                      </a:endParaRPr>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CE5CD"/>
                    </a:solidFill>
                  </a:tcPr>
                </a:tc>
                <a:tc>
                  <a:txBody>
                    <a:bodyPr/>
                    <a:lstStyle/>
                    <a:p>
                      <a:pPr marL="0" lvl="0" indent="0" algn="l" rtl="0">
                        <a:spcBef>
                          <a:spcPts val="0"/>
                        </a:spcBef>
                        <a:spcAft>
                          <a:spcPts val="0"/>
                        </a:spcAft>
                        <a:buNone/>
                      </a:pPr>
                      <a:r>
                        <a:rPr lang="en" sz="1800">
                          <a:latin typeface="+mj-lt"/>
                        </a:rPr>
                        <a:t>15</a:t>
                      </a:r>
                      <a:endParaRPr sz="1800">
                        <a:latin typeface="+mj-lt"/>
                      </a:endParaRPr>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CE5CD"/>
                    </a:solidFill>
                  </a:tcPr>
                </a:tc>
                <a:tc>
                  <a:txBody>
                    <a:bodyPr/>
                    <a:lstStyle/>
                    <a:p>
                      <a:pPr marL="0" lvl="0" indent="0" algn="l" rtl="0">
                        <a:spcBef>
                          <a:spcPts val="0"/>
                        </a:spcBef>
                        <a:spcAft>
                          <a:spcPts val="0"/>
                        </a:spcAft>
                        <a:buNone/>
                      </a:pPr>
                      <a:r>
                        <a:rPr lang="en" sz="1800">
                          <a:latin typeface="+mj-lt"/>
                        </a:rPr>
                        <a:t>0</a:t>
                      </a:r>
                      <a:endParaRPr sz="1800">
                        <a:latin typeface="+mj-lt"/>
                      </a:endParaRPr>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CE5CD"/>
                    </a:solidFill>
                  </a:tcPr>
                </a:tc>
                <a:tc>
                  <a:txBody>
                    <a:bodyPr/>
                    <a:lstStyle/>
                    <a:p>
                      <a:pPr marL="0" lvl="0" indent="0" algn="l" rtl="0">
                        <a:spcBef>
                          <a:spcPts val="0"/>
                        </a:spcBef>
                        <a:spcAft>
                          <a:spcPts val="0"/>
                        </a:spcAft>
                        <a:buNone/>
                      </a:pPr>
                      <a:r>
                        <a:rPr lang="en" sz="1800">
                          <a:latin typeface="+mj-lt"/>
                        </a:rPr>
                        <a:t>0</a:t>
                      </a:r>
                      <a:endParaRPr sz="1800">
                        <a:latin typeface="+mj-lt"/>
                      </a:endParaRPr>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CE5CD"/>
                    </a:solidFill>
                  </a:tcPr>
                </a:tc>
                <a:extLst>
                  <a:ext uri="{0D108BD9-81ED-4DB2-BD59-A6C34878D82A}">
                    <a16:rowId xmlns:a16="http://schemas.microsoft.com/office/drawing/2014/main" val="10001"/>
                  </a:ext>
                </a:extLst>
              </a:tr>
              <a:tr h="609560">
                <a:tc>
                  <a:txBody>
                    <a:bodyPr/>
                    <a:lstStyle/>
                    <a:p>
                      <a:pPr marL="0" lvl="0" indent="0" algn="l" rtl="0">
                        <a:spcBef>
                          <a:spcPts val="0"/>
                        </a:spcBef>
                        <a:spcAft>
                          <a:spcPts val="0"/>
                        </a:spcAft>
                        <a:buNone/>
                      </a:pPr>
                      <a:r>
                        <a:rPr lang="en" sz="1300">
                          <a:latin typeface="Courier New"/>
                          <a:ea typeface="Courier New"/>
                          <a:cs typeface="Courier New"/>
                          <a:sym typeface="Courier New"/>
                        </a:rPr>
                        <a:t>e375</a:t>
                      </a:r>
                      <a:endParaRPr sz="1300">
                        <a:latin typeface="Courier New"/>
                        <a:ea typeface="Courier New"/>
                        <a:cs typeface="Courier New"/>
                        <a:sym typeface="Courier New"/>
                      </a:endParaRPr>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9DAF8"/>
                    </a:solidFill>
                  </a:tcPr>
                </a:tc>
                <a:tc>
                  <a:txBody>
                    <a:bodyPr/>
                    <a:lstStyle/>
                    <a:p>
                      <a:pPr marL="0" lvl="0" indent="0" algn="l" rtl="0">
                        <a:spcBef>
                          <a:spcPts val="0"/>
                        </a:spcBef>
                        <a:spcAft>
                          <a:spcPts val="0"/>
                        </a:spcAft>
                        <a:buNone/>
                      </a:pPr>
                      <a:r>
                        <a:rPr lang="en" sz="1800">
                          <a:latin typeface="+mj-lt"/>
                        </a:rPr>
                        <a:t>0</a:t>
                      </a:r>
                      <a:endParaRPr sz="1800">
                        <a:latin typeface="+mj-lt"/>
                      </a:endParaRPr>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9DAF8"/>
                    </a:solidFill>
                  </a:tcPr>
                </a:tc>
                <a:tc>
                  <a:txBody>
                    <a:bodyPr/>
                    <a:lstStyle/>
                    <a:p>
                      <a:pPr marL="0" lvl="0" indent="0" algn="l" rtl="0">
                        <a:spcBef>
                          <a:spcPts val="0"/>
                        </a:spcBef>
                        <a:spcAft>
                          <a:spcPts val="0"/>
                        </a:spcAft>
                        <a:buNone/>
                      </a:pPr>
                      <a:r>
                        <a:rPr lang="en" sz="1800">
                          <a:latin typeface="+mj-lt"/>
                        </a:rPr>
                        <a:t>17</a:t>
                      </a:r>
                      <a:endParaRPr sz="1800">
                        <a:latin typeface="+mj-lt"/>
                      </a:endParaRPr>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9DAF8"/>
                    </a:solidFill>
                  </a:tcPr>
                </a:tc>
                <a:tc>
                  <a:txBody>
                    <a:bodyPr/>
                    <a:lstStyle/>
                    <a:p>
                      <a:pPr marL="0" lvl="0" indent="0" algn="l" rtl="0">
                        <a:spcBef>
                          <a:spcPts val="0"/>
                        </a:spcBef>
                        <a:spcAft>
                          <a:spcPts val="0"/>
                        </a:spcAft>
                        <a:buNone/>
                      </a:pPr>
                      <a:r>
                        <a:rPr lang="en" sz="1800" dirty="0">
                          <a:latin typeface="+mj-lt"/>
                        </a:rPr>
                        <a:t>33</a:t>
                      </a:r>
                      <a:endParaRPr sz="1800" dirty="0">
                        <a:latin typeface="+mj-lt"/>
                      </a:endParaRPr>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9DAF8"/>
                    </a:solidFill>
                  </a:tcPr>
                </a:tc>
                <a:tc>
                  <a:txBody>
                    <a:bodyPr/>
                    <a:lstStyle/>
                    <a:p>
                      <a:pPr marL="0" lvl="0" indent="0" algn="l" rtl="0">
                        <a:spcBef>
                          <a:spcPts val="0"/>
                        </a:spcBef>
                        <a:spcAft>
                          <a:spcPts val="0"/>
                        </a:spcAft>
                        <a:buNone/>
                      </a:pPr>
                      <a:r>
                        <a:rPr lang="en" sz="1800" dirty="0">
                          <a:latin typeface="+mj-lt"/>
                        </a:rPr>
                        <a:t>25</a:t>
                      </a:r>
                      <a:endParaRPr sz="1800" dirty="0">
                        <a:latin typeface="+mj-lt"/>
                      </a:endParaRPr>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9DAF8"/>
                    </a:solidFill>
                  </a:tcPr>
                </a:tc>
                <a:tc>
                  <a:txBody>
                    <a:bodyPr/>
                    <a:lstStyle/>
                    <a:p>
                      <a:pPr marL="0" lvl="0" indent="0" algn="l" rtl="0">
                        <a:spcBef>
                          <a:spcPts val="0"/>
                        </a:spcBef>
                        <a:spcAft>
                          <a:spcPts val="0"/>
                        </a:spcAft>
                        <a:buNone/>
                      </a:pPr>
                      <a:r>
                        <a:rPr lang="en" sz="1800" dirty="0">
                          <a:latin typeface="+mj-lt"/>
                        </a:rPr>
                        <a:t>0</a:t>
                      </a:r>
                      <a:endParaRPr sz="1800" dirty="0">
                        <a:latin typeface="+mj-lt"/>
                      </a:endParaRPr>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9DAF8"/>
                    </a:solidFill>
                  </a:tcPr>
                </a:tc>
                <a:extLst>
                  <a:ext uri="{0D108BD9-81ED-4DB2-BD59-A6C34878D82A}">
                    <a16:rowId xmlns:a16="http://schemas.microsoft.com/office/drawing/2014/main" val="10002"/>
                  </a:ext>
                </a:extLst>
              </a:tr>
            </a:tbl>
          </a:graphicData>
        </a:graphic>
      </p:graphicFrame>
      <p:sp>
        <p:nvSpPr>
          <p:cNvPr id="1117" name="Google Shape;1117;p150"/>
          <p:cNvSpPr/>
          <p:nvPr/>
        </p:nvSpPr>
        <p:spPr>
          <a:xfrm>
            <a:off x="470704" y="1242200"/>
            <a:ext cx="3121600" cy="318400"/>
          </a:xfrm>
          <a:prstGeom prst="rect">
            <a:avLst/>
          </a:prstGeom>
          <a:solidFill>
            <a:schemeClr val="lt2"/>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r>
              <a:rPr lang="en" sz="1333">
                <a:latin typeface="Courier New"/>
                <a:ea typeface="Courier New"/>
                <a:cs typeface="Courier New"/>
                <a:sym typeface="Courier New"/>
              </a:rPr>
              <a:t>FeatureTable[Frequency]</a:t>
            </a:r>
            <a:endParaRPr sz="1333">
              <a:latin typeface="Courier New"/>
              <a:ea typeface="Courier New"/>
              <a:cs typeface="Courier New"/>
              <a:sym typeface="Courier New"/>
            </a:endParaRPr>
          </a:p>
        </p:txBody>
      </p:sp>
      <p:graphicFrame>
        <p:nvGraphicFramePr>
          <p:cNvPr id="1118" name="Google Shape;1118;p150"/>
          <p:cNvGraphicFramePr/>
          <p:nvPr/>
        </p:nvGraphicFramePr>
        <p:xfrm>
          <a:off x="6776235" y="3706901"/>
          <a:ext cx="3850592" cy="3190889"/>
        </p:xfrm>
        <a:graphic>
          <a:graphicData uri="http://schemas.openxmlformats.org/drawingml/2006/table">
            <a:tbl>
              <a:tblPr>
                <a:noFill/>
              </a:tblPr>
              <a:tblGrid>
                <a:gridCol w="1966505">
                  <a:extLst>
                    <a:ext uri="{9D8B030D-6E8A-4147-A177-3AD203B41FA5}">
                      <a16:colId xmlns:a16="http://schemas.microsoft.com/office/drawing/2014/main" val="20000"/>
                    </a:ext>
                  </a:extLst>
                </a:gridCol>
                <a:gridCol w="1884087">
                  <a:extLst>
                    <a:ext uri="{9D8B030D-6E8A-4147-A177-3AD203B41FA5}">
                      <a16:colId xmlns:a16="http://schemas.microsoft.com/office/drawing/2014/main" val="20001"/>
                    </a:ext>
                  </a:extLst>
                </a:gridCol>
              </a:tblGrid>
              <a:tr h="408129">
                <a:tc>
                  <a:txBody>
                    <a:bodyPr/>
                    <a:lstStyle/>
                    <a:p>
                      <a:pPr marL="0" lvl="0" indent="0" algn="l" rtl="0">
                        <a:spcBef>
                          <a:spcPts val="0"/>
                        </a:spcBef>
                        <a:spcAft>
                          <a:spcPts val="0"/>
                        </a:spcAft>
                        <a:buNone/>
                      </a:pPr>
                      <a:endParaRPr sz="1200">
                        <a:latin typeface="Courier New"/>
                        <a:ea typeface="Courier New"/>
                        <a:cs typeface="Courier New"/>
                        <a:sym typeface="Courier New"/>
                      </a:endParaRPr>
                    </a:p>
                  </a:txBody>
                  <a:tcPr marL="111300" marR="111300" marT="111300" marB="1113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1200">
                          <a:latin typeface="Courier New"/>
                          <a:ea typeface="Courier New"/>
                          <a:cs typeface="Courier New"/>
                          <a:sym typeface="Courier New"/>
                        </a:rPr>
                        <a:t>Domain</a:t>
                      </a:r>
                      <a:endParaRPr sz="1200">
                        <a:latin typeface="Courier New"/>
                        <a:ea typeface="Courier New"/>
                        <a:cs typeface="Courier New"/>
                        <a:sym typeface="Courier New"/>
                      </a:endParaRPr>
                    </a:p>
                  </a:txBody>
                  <a:tcPr marL="111300" marR="111300" marT="111300" marB="1113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556552">
                <a:tc>
                  <a:txBody>
                    <a:bodyPr/>
                    <a:lstStyle/>
                    <a:p>
                      <a:pPr marL="0" lvl="0" indent="0" algn="l" rtl="0">
                        <a:spcBef>
                          <a:spcPts val="0"/>
                        </a:spcBef>
                        <a:spcAft>
                          <a:spcPts val="0"/>
                        </a:spcAft>
                        <a:buNone/>
                      </a:pPr>
                      <a:r>
                        <a:rPr lang="en" sz="1500">
                          <a:latin typeface="Courier New"/>
                          <a:ea typeface="Courier New"/>
                          <a:cs typeface="Courier New"/>
                          <a:sym typeface="Courier New"/>
                        </a:rPr>
                        <a:t>feature1</a:t>
                      </a:r>
                      <a:endParaRPr sz="1500">
                        <a:latin typeface="Courier New"/>
                        <a:ea typeface="Courier New"/>
                        <a:cs typeface="Courier New"/>
                        <a:sym typeface="Courier New"/>
                      </a:endParaRPr>
                    </a:p>
                  </a:txBody>
                  <a:tcPr marL="111300" marR="111300" marT="111300" marB="1113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1900" dirty="0">
                          <a:latin typeface="+mj-lt"/>
                        </a:rPr>
                        <a:t>Bacteria</a:t>
                      </a:r>
                      <a:endParaRPr sz="1900" dirty="0">
                        <a:latin typeface="+mj-lt"/>
                      </a:endParaRPr>
                    </a:p>
                  </a:txBody>
                  <a:tcPr marL="111300" marR="111300" marT="111300" marB="1113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556552">
                <a:tc>
                  <a:txBody>
                    <a:bodyPr/>
                    <a:lstStyle/>
                    <a:p>
                      <a:pPr marL="0" lvl="0" indent="0" algn="l" rtl="0">
                        <a:spcBef>
                          <a:spcPts val="0"/>
                        </a:spcBef>
                        <a:spcAft>
                          <a:spcPts val="0"/>
                        </a:spcAft>
                        <a:buNone/>
                      </a:pPr>
                      <a:r>
                        <a:rPr lang="en" sz="1500">
                          <a:latin typeface="Courier New"/>
                          <a:ea typeface="Courier New"/>
                          <a:cs typeface="Courier New"/>
                          <a:sym typeface="Courier New"/>
                        </a:rPr>
                        <a:t>feature2</a:t>
                      </a:r>
                      <a:endParaRPr sz="1500">
                        <a:latin typeface="Courier New"/>
                        <a:ea typeface="Courier New"/>
                        <a:cs typeface="Courier New"/>
                        <a:sym typeface="Courier New"/>
                      </a:endParaRPr>
                    </a:p>
                  </a:txBody>
                  <a:tcPr marL="111300" marR="111300" marT="111300" marB="1113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1900" dirty="0">
                          <a:latin typeface="+mj-lt"/>
                        </a:rPr>
                        <a:t>Bacteria</a:t>
                      </a:r>
                      <a:endParaRPr sz="1900" dirty="0">
                        <a:latin typeface="+mj-lt"/>
                      </a:endParaRPr>
                    </a:p>
                  </a:txBody>
                  <a:tcPr marL="111300" marR="111300" marT="111300" marB="1113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556552">
                <a:tc>
                  <a:txBody>
                    <a:bodyPr/>
                    <a:lstStyle/>
                    <a:p>
                      <a:pPr marL="0" lvl="0" indent="0" algn="l" rtl="0">
                        <a:spcBef>
                          <a:spcPts val="0"/>
                        </a:spcBef>
                        <a:spcAft>
                          <a:spcPts val="0"/>
                        </a:spcAft>
                        <a:buNone/>
                      </a:pPr>
                      <a:r>
                        <a:rPr lang="en" sz="1500">
                          <a:latin typeface="Courier New"/>
                          <a:ea typeface="Courier New"/>
                          <a:cs typeface="Courier New"/>
                          <a:sym typeface="Courier New"/>
                        </a:rPr>
                        <a:t>feature3</a:t>
                      </a:r>
                      <a:endParaRPr sz="1500">
                        <a:latin typeface="Courier New"/>
                        <a:ea typeface="Courier New"/>
                        <a:cs typeface="Courier New"/>
                        <a:sym typeface="Courier New"/>
                      </a:endParaRPr>
                    </a:p>
                  </a:txBody>
                  <a:tcPr marL="111300" marR="111300" marT="111300" marB="1113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1900" dirty="0">
                          <a:latin typeface="+mj-lt"/>
                        </a:rPr>
                        <a:t>Bacteria</a:t>
                      </a:r>
                      <a:endParaRPr sz="1900" dirty="0">
                        <a:latin typeface="+mj-lt"/>
                      </a:endParaRPr>
                    </a:p>
                  </a:txBody>
                  <a:tcPr marL="111300" marR="111300" marT="111300" marB="1113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556552">
                <a:tc>
                  <a:txBody>
                    <a:bodyPr/>
                    <a:lstStyle/>
                    <a:p>
                      <a:pPr marL="0" lvl="0" indent="0" algn="l" rtl="0">
                        <a:spcBef>
                          <a:spcPts val="0"/>
                        </a:spcBef>
                        <a:spcAft>
                          <a:spcPts val="0"/>
                        </a:spcAft>
                        <a:buNone/>
                      </a:pPr>
                      <a:r>
                        <a:rPr lang="en" sz="1500" dirty="0">
                          <a:latin typeface="Courier New"/>
                          <a:ea typeface="Courier New"/>
                          <a:cs typeface="Courier New"/>
                          <a:sym typeface="Courier New"/>
                        </a:rPr>
                        <a:t>feature4</a:t>
                      </a:r>
                      <a:endParaRPr sz="1500" dirty="0">
                        <a:latin typeface="Courier New"/>
                        <a:ea typeface="Courier New"/>
                        <a:cs typeface="Courier New"/>
                        <a:sym typeface="Courier New"/>
                      </a:endParaRPr>
                    </a:p>
                  </a:txBody>
                  <a:tcPr marL="111300" marR="111300" marT="111300" marB="1113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1900" dirty="0">
                          <a:latin typeface="+mj-lt"/>
                        </a:rPr>
                        <a:t>Archaea</a:t>
                      </a:r>
                      <a:endParaRPr sz="1900" dirty="0">
                        <a:latin typeface="+mj-lt"/>
                      </a:endParaRPr>
                    </a:p>
                  </a:txBody>
                  <a:tcPr marL="111300" marR="111300" marT="111300" marB="1113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556552">
                <a:tc>
                  <a:txBody>
                    <a:bodyPr/>
                    <a:lstStyle/>
                    <a:p>
                      <a:pPr marL="0" lvl="0" indent="0" algn="l" rtl="0">
                        <a:spcBef>
                          <a:spcPts val="0"/>
                        </a:spcBef>
                        <a:spcAft>
                          <a:spcPts val="0"/>
                        </a:spcAft>
                        <a:buNone/>
                      </a:pPr>
                      <a:r>
                        <a:rPr lang="en" sz="1500">
                          <a:latin typeface="Courier New"/>
                          <a:ea typeface="Courier New"/>
                          <a:cs typeface="Courier New"/>
                          <a:sym typeface="Courier New"/>
                        </a:rPr>
                        <a:t>feature5</a:t>
                      </a:r>
                      <a:endParaRPr sz="1500">
                        <a:latin typeface="Courier New"/>
                        <a:ea typeface="Courier New"/>
                        <a:cs typeface="Courier New"/>
                        <a:sym typeface="Courier New"/>
                      </a:endParaRPr>
                    </a:p>
                  </a:txBody>
                  <a:tcPr marL="111300" marR="111300" marT="111300" marB="1113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 sz="1900" dirty="0">
                          <a:solidFill>
                            <a:schemeClr val="dk1"/>
                          </a:solidFill>
                          <a:latin typeface="+mj-lt"/>
                        </a:rPr>
                        <a:t>Archaea</a:t>
                      </a:r>
                      <a:endParaRPr sz="1900" dirty="0">
                        <a:latin typeface="+mj-lt"/>
                      </a:endParaRPr>
                    </a:p>
                  </a:txBody>
                  <a:tcPr marL="111300" marR="111300" marT="111300" marB="1113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1119" name="Google Shape;1119;p150"/>
          <p:cNvSpPr/>
          <p:nvPr/>
        </p:nvSpPr>
        <p:spPr>
          <a:xfrm>
            <a:off x="6769904" y="3388500"/>
            <a:ext cx="3121600" cy="318400"/>
          </a:xfrm>
          <a:prstGeom prst="rect">
            <a:avLst/>
          </a:prstGeom>
          <a:solidFill>
            <a:schemeClr val="lt2"/>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r>
              <a:rPr lang="en" sz="1333">
                <a:latin typeface="Courier New"/>
                <a:ea typeface="Courier New"/>
                <a:cs typeface="Courier New"/>
                <a:sym typeface="Courier New"/>
              </a:rPr>
              <a:t>FeatureData[Taxonomy]</a:t>
            </a:r>
            <a:endParaRPr sz="1333">
              <a:latin typeface="Courier New"/>
              <a:ea typeface="Courier New"/>
              <a:cs typeface="Courier New"/>
              <a:sym typeface="Courier New"/>
            </a:endParaRPr>
          </a:p>
        </p:txBody>
      </p:sp>
    </p:spTree>
    <p:extLst>
      <p:ext uri="{BB962C8B-B14F-4D97-AF65-F5344CB8AC3E}">
        <p14:creationId xmlns:p14="http://schemas.microsoft.com/office/powerpoint/2010/main" val="401302733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A801642-5BE4-FE43-B26D-E6DC1F1DF125}"/>
              </a:ext>
            </a:extLst>
          </p:cNvPr>
          <p:cNvPicPr>
            <a:picLocks noChangeAspect="1"/>
          </p:cNvPicPr>
          <p:nvPr/>
        </p:nvPicPr>
        <p:blipFill>
          <a:blip r:embed="rId3"/>
          <a:stretch>
            <a:fillRect/>
          </a:stretch>
        </p:blipFill>
        <p:spPr>
          <a:xfrm>
            <a:off x="1574052" y="166391"/>
            <a:ext cx="9372243" cy="2624226"/>
          </a:xfrm>
          <a:prstGeom prst="rect">
            <a:avLst/>
          </a:prstGeom>
        </p:spPr>
      </p:pic>
      <p:sp>
        <p:nvSpPr>
          <p:cNvPr id="5" name="Rectangle 4">
            <a:extLst>
              <a:ext uri="{FF2B5EF4-FFF2-40B4-BE49-F238E27FC236}">
                <a16:creationId xmlns:a16="http://schemas.microsoft.com/office/drawing/2014/main" id="{227981F7-BA35-5A43-ABD1-C51ABF126281}"/>
              </a:ext>
            </a:extLst>
          </p:cNvPr>
          <p:cNvSpPr/>
          <p:nvPr/>
        </p:nvSpPr>
        <p:spPr>
          <a:xfrm>
            <a:off x="636104" y="3705017"/>
            <a:ext cx="10919791" cy="1477328"/>
          </a:xfrm>
          <a:prstGeom prst="rect">
            <a:avLst/>
          </a:prstGeom>
        </p:spPr>
        <p:txBody>
          <a:bodyPr wrap="square">
            <a:spAutoFit/>
          </a:bodyPr>
          <a:lstStyle/>
          <a:p>
            <a:pPr marL="285750" indent="-285750">
              <a:buFont typeface="Arial" panose="020B0604020202020204" pitchFamily="34" charset="0"/>
              <a:buChar char="•"/>
            </a:pPr>
            <a:r>
              <a:rPr lang="en-US" dirty="0">
                <a:latin typeface="+mj-lt"/>
              </a:rPr>
              <a:t>DESeq2 provides increased sensitivity on smaller datasets (&lt;20 samples per group); however, it tends towards a higher false discovery rate with larger and/or very uneven library sizes</a:t>
            </a:r>
          </a:p>
          <a:p>
            <a:pPr marL="285750" indent="-285750">
              <a:buFont typeface="Arial" panose="020B0604020202020204" pitchFamily="34" charset="0"/>
              <a:buChar char="•"/>
            </a:pPr>
            <a:endParaRPr lang="en-US" dirty="0">
              <a:latin typeface="+mj-lt"/>
            </a:endParaRPr>
          </a:p>
          <a:p>
            <a:pPr marL="285750" indent="-285750">
              <a:buFont typeface="Arial" panose="020B0604020202020204" pitchFamily="34" charset="0"/>
              <a:buChar char="•"/>
            </a:pPr>
            <a:r>
              <a:rPr lang="en-US" dirty="0">
                <a:latin typeface="+mj-lt"/>
              </a:rPr>
              <a:t>ANCOM has very low FDR and comparable power to other methods, but sensitivity is decreased for smaller data sets</a:t>
            </a:r>
          </a:p>
        </p:txBody>
      </p:sp>
    </p:spTree>
    <p:extLst>
      <p:ext uri="{BB962C8B-B14F-4D97-AF65-F5344CB8AC3E}">
        <p14:creationId xmlns:p14="http://schemas.microsoft.com/office/powerpoint/2010/main" val="156445445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77A3B4D-05E6-9DE2-B80A-42AFB0895124}"/>
              </a:ext>
            </a:extLst>
          </p:cNvPr>
          <p:cNvSpPr txBox="1"/>
          <p:nvPr/>
        </p:nvSpPr>
        <p:spPr>
          <a:xfrm>
            <a:off x="630936" y="2660904"/>
            <a:ext cx="4818888" cy="3547872"/>
          </a:xfrm>
          <a:prstGeom prst="rect">
            <a:avLst/>
          </a:prstGeom>
        </p:spPr>
        <p:txBody>
          <a:bodyPr vert="horz" lIns="91440" tIns="45720" rIns="91440" bIns="45720" rtlCol="0" anchor="t">
            <a:normAutofit/>
          </a:bodyPr>
          <a:lstStyle/>
          <a:p>
            <a:pPr>
              <a:lnSpc>
                <a:spcPct val="90000"/>
              </a:lnSpc>
              <a:spcAft>
                <a:spcPts val="600"/>
              </a:spcAft>
            </a:pPr>
            <a:r>
              <a:rPr lang="en-US" sz="2800" dirty="0"/>
              <a:t>Can I predict metadata from microbial abundances?</a:t>
            </a:r>
          </a:p>
        </p:txBody>
      </p:sp>
      <p:pic>
        <p:nvPicPr>
          <p:cNvPr id="2" name="Picture 1">
            <a:extLst>
              <a:ext uri="{FF2B5EF4-FFF2-40B4-BE49-F238E27FC236}">
                <a16:creationId xmlns:a16="http://schemas.microsoft.com/office/drawing/2014/main" id="{D9312923-99BE-C7B9-312B-BC3C5D3CC1EE}"/>
              </a:ext>
            </a:extLst>
          </p:cNvPr>
          <p:cNvPicPr>
            <a:picLocks noChangeAspect="1"/>
          </p:cNvPicPr>
          <p:nvPr/>
        </p:nvPicPr>
        <p:blipFill>
          <a:blip r:embed="rId3"/>
          <a:stretch>
            <a:fillRect/>
          </a:stretch>
        </p:blipFill>
        <p:spPr>
          <a:xfrm>
            <a:off x="6099048" y="1723072"/>
            <a:ext cx="5458968" cy="3411855"/>
          </a:xfrm>
          <a:prstGeom prst="rect">
            <a:avLst/>
          </a:prstGeom>
        </p:spPr>
      </p:pic>
    </p:spTree>
    <p:extLst>
      <p:ext uri="{BB962C8B-B14F-4D97-AF65-F5344CB8AC3E}">
        <p14:creationId xmlns:p14="http://schemas.microsoft.com/office/powerpoint/2010/main" val="162078256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709"/>
        <p:cNvGrpSpPr/>
        <p:nvPr/>
      </p:nvGrpSpPr>
      <p:grpSpPr>
        <a:xfrm>
          <a:off x="0" y="0"/>
          <a:ext cx="0" cy="0"/>
          <a:chOff x="0" y="0"/>
          <a:chExt cx="0" cy="0"/>
        </a:xfrm>
      </p:grpSpPr>
      <p:pic>
        <p:nvPicPr>
          <p:cNvPr id="710" name="Google Shape;710;p71"/>
          <p:cNvPicPr preferRelativeResize="0"/>
          <p:nvPr/>
        </p:nvPicPr>
        <p:blipFill>
          <a:blip r:embed="rId3">
            <a:alphaModFix/>
          </a:blip>
          <a:stretch>
            <a:fillRect/>
          </a:stretch>
        </p:blipFill>
        <p:spPr>
          <a:xfrm>
            <a:off x="317500" y="921661"/>
            <a:ext cx="11557000" cy="5537200"/>
          </a:xfrm>
          <a:prstGeom prst="rect">
            <a:avLst/>
          </a:prstGeom>
          <a:noFill/>
          <a:ln>
            <a:noFill/>
          </a:ln>
        </p:spPr>
      </p:pic>
      <p:sp>
        <p:nvSpPr>
          <p:cNvPr id="711" name="Google Shape;711;p71"/>
          <p:cNvSpPr txBox="1"/>
          <p:nvPr/>
        </p:nvSpPr>
        <p:spPr>
          <a:xfrm>
            <a:off x="6426533" y="6451600"/>
            <a:ext cx="6580400" cy="1035600"/>
          </a:xfrm>
          <a:prstGeom prst="rect">
            <a:avLst/>
          </a:prstGeom>
          <a:noFill/>
          <a:ln>
            <a:noFill/>
          </a:ln>
        </p:spPr>
        <p:txBody>
          <a:bodyPr spcFirstLastPara="1" wrap="square" lIns="121900" tIns="121900" rIns="121900" bIns="121900" anchor="t" anchorCtr="0">
            <a:noAutofit/>
          </a:bodyPr>
          <a:lstStyle/>
          <a:p>
            <a:r>
              <a:rPr lang="en" sz="1600" u="sng" dirty="0">
                <a:solidFill>
                  <a:schemeClr val="hlink"/>
                </a:solidFill>
                <a:hlinkClick r:id="rId4"/>
              </a:rPr>
              <a:t>https://quantdare.com/machine-learning-a-brief-breakdown/</a:t>
            </a:r>
            <a:endParaRPr sz="1600" dirty="0"/>
          </a:p>
        </p:txBody>
      </p:sp>
      <p:sp>
        <p:nvSpPr>
          <p:cNvPr id="4" name="Google Shape;716;p72">
            <a:extLst>
              <a:ext uri="{FF2B5EF4-FFF2-40B4-BE49-F238E27FC236}">
                <a16:creationId xmlns:a16="http://schemas.microsoft.com/office/drawing/2014/main" id="{C21E6765-E437-9147-B62F-4CFDE8E3CD62}"/>
              </a:ext>
            </a:extLst>
          </p:cNvPr>
          <p:cNvSpPr txBox="1">
            <a:spLocks noGrp="1"/>
          </p:cNvSpPr>
          <p:nvPr>
            <p:ph type="title"/>
          </p:nvPr>
        </p:nvSpPr>
        <p:spPr>
          <a:xfrm>
            <a:off x="415600" y="35681"/>
            <a:ext cx="11360800" cy="1122400"/>
          </a:xfrm>
          <a:prstGeom prst="rect">
            <a:avLst/>
          </a:prstGeom>
        </p:spPr>
        <p:txBody>
          <a:bodyPr spcFirstLastPara="1" vert="horz" wrap="square" lIns="121900" tIns="121900" rIns="121900" bIns="121900" rtlCol="0" anchor="ctr" anchorCtr="0">
            <a:noAutofit/>
          </a:bodyPr>
          <a:lstStyle/>
          <a:p>
            <a:pPr algn="ctr"/>
            <a:r>
              <a:rPr lang="en" sz="3200" dirty="0"/>
              <a:t>Supervised learning methods</a:t>
            </a:r>
            <a:endParaRPr sz="3200" dirty="0"/>
          </a:p>
        </p:txBody>
      </p:sp>
    </p:spTree>
    <p:extLst>
      <p:ext uri="{BB962C8B-B14F-4D97-AF65-F5344CB8AC3E}">
        <p14:creationId xmlns:p14="http://schemas.microsoft.com/office/powerpoint/2010/main" val="145882559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AA5FC5E-B625-FE49-B2FF-3E4FA8C25931}"/>
              </a:ext>
            </a:extLst>
          </p:cNvPr>
          <p:cNvPicPr>
            <a:picLocks noChangeAspect="1"/>
          </p:cNvPicPr>
          <p:nvPr/>
        </p:nvPicPr>
        <p:blipFill>
          <a:blip r:embed="rId2"/>
          <a:stretch>
            <a:fillRect/>
          </a:stretch>
        </p:blipFill>
        <p:spPr>
          <a:xfrm>
            <a:off x="-12489" y="1127523"/>
            <a:ext cx="6943817" cy="4629211"/>
          </a:xfrm>
          <a:prstGeom prst="rect">
            <a:avLst/>
          </a:prstGeom>
        </p:spPr>
      </p:pic>
      <p:grpSp>
        <p:nvGrpSpPr>
          <p:cNvPr id="5" name="Group 4">
            <a:extLst>
              <a:ext uri="{FF2B5EF4-FFF2-40B4-BE49-F238E27FC236}">
                <a16:creationId xmlns:a16="http://schemas.microsoft.com/office/drawing/2014/main" id="{12FBF048-D090-D04E-8841-BC93A72003F4}"/>
              </a:ext>
            </a:extLst>
          </p:cNvPr>
          <p:cNvGrpSpPr/>
          <p:nvPr/>
        </p:nvGrpSpPr>
        <p:grpSpPr>
          <a:xfrm>
            <a:off x="7022173" y="667705"/>
            <a:ext cx="4977300" cy="5089029"/>
            <a:chOff x="7990579" y="1779389"/>
            <a:chExt cx="5787438" cy="5723732"/>
          </a:xfrm>
        </p:grpSpPr>
        <p:pic>
          <p:nvPicPr>
            <p:cNvPr id="6" name="Picture 5">
              <a:extLst>
                <a:ext uri="{FF2B5EF4-FFF2-40B4-BE49-F238E27FC236}">
                  <a16:creationId xmlns:a16="http://schemas.microsoft.com/office/drawing/2014/main" id="{5180F795-13AA-BA42-803C-ABC9D844B911}"/>
                </a:ext>
              </a:extLst>
            </p:cNvPr>
            <p:cNvPicPr>
              <a:picLocks noChangeAspect="1"/>
            </p:cNvPicPr>
            <p:nvPr/>
          </p:nvPicPr>
          <p:blipFill>
            <a:blip r:embed="rId3"/>
            <a:stretch>
              <a:fillRect/>
            </a:stretch>
          </p:blipFill>
          <p:spPr>
            <a:xfrm>
              <a:off x="7990579" y="5674321"/>
              <a:ext cx="2828289" cy="1828800"/>
            </a:xfrm>
            <a:prstGeom prst="rect">
              <a:avLst/>
            </a:prstGeom>
            <a:ln w="38100">
              <a:solidFill>
                <a:srgbClr val="7030A0"/>
              </a:solidFill>
            </a:ln>
          </p:spPr>
        </p:pic>
        <p:pic>
          <p:nvPicPr>
            <p:cNvPr id="7" name="Picture 6">
              <a:extLst>
                <a:ext uri="{FF2B5EF4-FFF2-40B4-BE49-F238E27FC236}">
                  <a16:creationId xmlns:a16="http://schemas.microsoft.com/office/drawing/2014/main" id="{04782078-8693-784A-B0B4-0A98E4EA28ED}"/>
                </a:ext>
              </a:extLst>
            </p:cNvPr>
            <p:cNvPicPr>
              <a:picLocks noChangeAspect="1"/>
            </p:cNvPicPr>
            <p:nvPr/>
          </p:nvPicPr>
          <p:blipFill>
            <a:blip r:embed="rId4"/>
            <a:stretch>
              <a:fillRect/>
            </a:stretch>
          </p:blipFill>
          <p:spPr>
            <a:xfrm>
              <a:off x="10949728" y="4428640"/>
              <a:ext cx="2828289" cy="1828800"/>
            </a:xfrm>
            <a:prstGeom prst="rect">
              <a:avLst/>
            </a:prstGeom>
            <a:ln w="38100">
              <a:solidFill>
                <a:srgbClr val="FFFF00"/>
              </a:solidFill>
            </a:ln>
          </p:spPr>
        </p:pic>
        <p:pic>
          <p:nvPicPr>
            <p:cNvPr id="8" name="Picture 7">
              <a:extLst>
                <a:ext uri="{FF2B5EF4-FFF2-40B4-BE49-F238E27FC236}">
                  <a16:creationId xmlns:a16="http://schemas.microsoft.com/office/drawing/2014/main" id="{869CFD2F-0DD5-2042-A91D-CF2882EBAA99}"/>
                </a:ext>
              </a:extLst>
            </p:cNvPr>
            <p:cNvPicPr>
              <a:picLocks noChangeAspect="1"/>
            </p:cNvPicPr>
            <p:nvPr/>
          </p:nvPicPr>
          <p:blipFill>
            <a:blip r:embed="rId5"/>
            <a:stretch>
              <a:fillRect/>
            </a:stretch>
          </p:blipFill>
          <p:spPr>
            <a:xfrm>
              <a:off x="7990579" y="3730569"/>
              <a:ext cx="2828288" cy="1828800"/>
            </a:xfrm>
            <a:prstGeom prst="rect">
              <a:avLst/>
            </a:prstGeom>
            <a:ln w="38100">
              <a:solidFill>
                <a:srgbClr val="00B050"/>
              </a:solidFill>
            </a:ln>
          </p:spPr>
        </p:pic>
        <p:pic>
          <p:nvPicPr>
            <p:cNvPr id="9" name="Picture 8">
              <a:extLst>
                <a:ext uri="{FF2B5EF4-FFF2-40B4-BE49-F238E27FC236}">
                  <a16:creationId xmlns:a16="http://schemas.microsoft.com/office/drawing/2014/main" id="{02FFD201-FCA5-2741-8419-700081188F87}"/>
                </a:ext>
              </a:extLst>
            </p:cNvPr>
            <p:cNvPicPr>
              <a:picLocks noChangeAspect="1"/>
            </p:cNvPicPr>
            <p:nvPr/>
          </p:nvPicPr>
          <p:blipFill>
            <a:blip r:embed="rId6"/>
            <a:stretch>
              <a:fillRect/>
            </a:stretch>
          </p:blipFill>
          <p:spPr>
            <a:xfrm>
              <a:off x="10949729" y="2484889"/>
              <a:ext cx="2828288" cy="1828800"/>
            </a:xfrm>
            <a:prstGeom prst="rect">
              <a:avLst/>
            </a:prstGeom>
            <a:ln w="38100">
              <a:solidFill>
                <a:srgbClr val="00B0F0"/>
              </a:solidFill>
            </a:ln>
          </p:spPr>
        </p:pic>
        <p:pic>
          <p:nvPicPr>
            <p:cNvPr id="10" name="Picture 9">
              <a:extLst>
                <a:ext uri="{FF2B5EF4-FFF2-40B4-BE49-F238E27FC236}">
                  <a16:creationId xmlns:a16="http://schemas.microsoft.com/office/drawing/2014/main" id="{9F4C11DD-B0A5-5D44-9456-5FBE8B98FBD8}"/>
                </a:ext>
              </a:extLst>
            </p:cNvPr>
            <p:cNvPicPr>
              <a:picLocks noChangeAspect="1"/>
            </p:cNvPicPr>
            <p:nvPr/>
          </p:nvPicPr>
          <p:blipFill>
            <a:blip r:embed="rId7"/>
            <a:stretch>
              <a:fillRect/>
            </a:stretch>
          </p:blipFill>
          <p:spPr>
            <a:xfrm>
              <a:off x="7990579" y="1786819"/>
              <a:ext cx="2828288" cy="1828800"/>
            </a:xfrm>
            <a:prstGeom prst="rect">
              <a:avLst/>
            </a:prstGeom>
            <a:ln w="38100">
              <a:solidFill>
                <a:srgbClr val="FF0000"/>
              </a:solidFill>
            </a:ln>
          </p:spPr>
        </p:pic>
        <p:sp>
          <p:nvSpPr>
            <p:cNvPr id="11" name="TextBox 10">
              <a:extLst>
                <a:ext uri="{FF2B5EF4-FFF2-40B4-BE49-F238E27FC236}">
                  <a16:creationId xmlns:a16="http://schemas.microsoft.com/office/drawing/2014/main" id="{6BE18FB2-02B2-AA4C-A061-48EB11D560D0}"/>
                </a:ext>
              </a:extLst>
            </p:cNvPr>
            <p:cNvSpPr txBox="1"/>
            <p:nvPr/>
          </p:nvSpPr>
          <p:spPr>
            <a:xfrm>
              <a:off x="8151430" y="1779389"/>
              <a:ext cx="320968" cy="346163"/>
            </a:xfrm>
            <a:prstGeom prst="rect">
              <a:avLst/>
            </a:prstGeom>
            <a:noFill/>
          </p:spPr>
          <p:txBody>
            <a:bodyPr wrap="none" rtlCol="0">
              <a:spAutoFit/>
            </a:bodyPr>
            <a:lstStyle/>
            <a:p>
              <a:r>
                <a:rPr lang="en-US" sz="1400" dirty="0"/>
                <a:t>1</a:t>
              </a:r>
            </a:p>
          </p:txBody>
        </p:sp>
        <p:sp>
          <p:nvSpPr>
            <p:cNvPr id="12" name="TextBox 11">
              <a:extLst>
                <a:ext uri="{FF2B5EF4-FFF2-40B4-BE49-F238E27FC236}">
                  <a16:creationId xmlns:a16="http://schemas.microsoft.com/office/drawing/2014/main" id="{39CA8BA6-D28C-BB44-9DDC-7E6559D24021}"/>
                </a:ext>
              </a:extLst>
            </p:cNvPr>
            <p:cNvSpPr txBox="1"/>
            <p:nvPr/>
          </p:nvSpPr>
          <p:spPr>
            <a:xfrm>
              <a:off x="8151430" y="3684510"/>
              <a:ext cx="320968" cy="346163"/>
            </a:xfrm>
            <a:prstGeom prst="rect">
              <a:avLst/>
            </a:prstGeom>
            <a:noFill/>
          </p:spPr>
          <p:txBody>
            <a:bodyPr wrap="none" rtlCol="0">
              <a:spAutoFit/>
            </a:bodyPr>
            <a:lstStyle/>
            <a:p>
              <a:r>
                <a:rPr lang="en-US" sz="1400" dirty="0"/>
                <a:t>3</a:t>
              </a:r>
            </a:p>
          </p:txBody>
        </p:sp>
        <p:sp>
          <p:nvSpPr>
            <p:cNvPr id="13" name="TextBox 12">
              <a:extLst>
                <a:ext uri="{FF2B5EF4-FFF2-40B4-BE49-F238E27FC236}">
                  <a16:creationId xmlns:a16="http://schemas.microsoft.com/office/drawing/2014/main" id="{3E3A3880-FE36-E742-B609-117A657B25EE}"/>
                </a:ext>
              </a:extLst>
            </p:cNvPr>
            <p:cNvSpPr txBox="1"/>
            <p:nvPr/>
          </p:nvSpPr>
          <p:spPr>
            <a:xfrm>
              <a:off x="11040781" y="2530948"/>
              <a:ext cx="320968" cy="346163"/>
            </a:xfrm>
            <a:prstGeom prst="rect">
              <a:avLst/>
            </a:prstGeom>
            <a:noFill/>
          </p:spPr>
          <p:txBody>
            <a:bodyPr wrap="none" rtlCol="0">
              <a:spAutoFit/>
            </a:bodyPr>
            <a:lstStyle/>
            <a:p>
              <a:r>
                <a:rPr lang="en-US" sz="1400" dirty="0"/>
                <a:t>2</a:t>
              </a:r>
            </a:p>
          </p:txBody>
        </p:sp>
        <p:sp>
          <p:nvSpPr>
            <p:cNvPr id="14" name="TextBox 13">
              <a:extLst>
                <a:ext uri="{FF2B5EF4-FFF2-40B4-BE49-F238E27FC236}">
                  <a16:creationId xmlns:a16="http://schemas.microsoft.com/office/drawing/2014/main" id="{7B4C4ABB-75FF-B842-B883-70FBE2A02451}"/>
                </a:ext>
              </a:extLst>
            </p:cNvPr>
            <p:cNvSpPr txBox="1"/>
            <p:nvPr/>
          </p:nvSpPr>
          <p:spPr>
            <a:xfrm>
              <a:off x="11040781" y="4428641"/>
              <a:ext cx="320968" cy="346163"/>
            </a:xfrm>
            <a:prstGeom prst="rect">
              <a:avLst/>
            </a:prstGeom>
            <a:noFill/>
          </p:spPr>
          <p:txBody>
            <a:bodyPr wrap="none" rtlCol="0">
              <a:spAutoFit/>
            </a:bodyPr>
            <a:lstStyle/>
            <a:p>
              <a:r>
                <a:rPr lang="en-US" sz="1400" dirty="0"/>
                <a:t>4</a:t>
              </a:r>
            </a:p>
          </p:txBody>
        </p:sp>
        <p:sp>
          <p:nvSpPr>
            <p:cNvPr id="15" name="TextBox 14">
              <a:extLst>
                <a:ext uri="{FF2B5EF4-FFF2-40B4-BE49-F238E27FC236}">
                  <a16:creationId xmlns:a16="http://schemas.microsoft.com/office/drawing/2014/main" id="{8AC9E04E-884E-FC43-B0B9-6EC55798C6F3}"/>
                </a:ext>
              </a:extLst>
            </p:cNvPr>
            <p:cNvSpPr txBox="1"/>
            <p:nvPr/>
          </p:nvSpPr>
          <p:spPr>
            <a:xfrm>
              <a:off x="8151430" y="5582203"/>
              <a:ext cx="320968" cy="346163"/>
            </a:xfrm>
            <a:prstGeom prst="rect">
              <a:avLst/>
            </a:prstGeom>
            <a:noFill/>
          </p:spPr>
          <p:txBody>
            <a:bodyPr wrap="none" rtlCol="0">
              <a:spAutoFit/>
            </a:bodyPr>
            <a:lstStyle/>
            <a:p>
              <a:r>
                <a:rPr lang="en-US" sz="1400" dirty="0"/>
                <a:t>5</a:t>
              </a:r>
            </a:p>
          </p:txBody>
        </p:sp>
      </p:grpSp>
      <p:grpSp>
        <p:nvGrpSpPr>
          <p:cNvPr id="29" name="Group 28">
            <a:extLst>
              <a:ext uri="{FF2B5EF4-FFF2-40B4-BE49-F238E27FC236}">
                <a16:creationId xmlns:a16="http://schemas.microsoft.com/office/drawing/2014/main" id="{7FA3B11E-0661-B543-AF85-623C9F6FF531}"/>
              </a:ext>
            </a:extLst>
          </p:cNvPr>
          <p:cNvGrpSpPr/>
          <p:nvPr/>
        </p:nvGrpSpPr>
        <p:grpSpPr>
          <a:xfrm>
            <a:off x="2619697" y="1490050"/>
            <a:ext cx="3922505" cy="979773"/>
            <a:chOff x="2619697" y="1490050"/>
            <a:chExt cx="3922505" cy="979773"/>
          </a:xfrm>
        </p:grpSpPr>
        <p:sp>
          <p:nvSpPr>
            <p:cNvPr id="17" name="Rectangle 16">
              <a:extLst>
                <a:ext uri="{FF2B5EF4-FFF2-40B4-BE49-F238E27FC236}">
                  <a16:creationId xmlns:a16="http://schemas.microsoft.com/office/drawing/2014/main" id="{3AA64DB1-A8BE-EA4E-8FD6-5F03E2DB6B94}"/>
                </a:ext>
              </a:extLst>
            </p:cNvPr>
            <p:cNvSpPr/>
            <p:nvPr/>
          </p:nvSpPr>
          <p:spPr>
            <a:xfrm>
              <a:off x="4985173" y="1490050"/>
              <a:ext cx="1557029" cy="19531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81"/>
            </a:p>
          </p:txBody>
        </p:sp>
        <p:sp>
          <p:nvSpPr>
            <p:cNvPr id="18" name="Rectangle 17">
              <a:extLst>
                <a:ext uri="{FF2B5EF4-FFF2-40B4-BE49-F238E27FC236}">
                  <a16:creationId xmlns:a16="http://schemas.microsoft.com/office/drawing/2014/main" id="{E2C9709A-C274-F446-8364-5F1BF2B22C60}"/>
                </a:ext>
              </a:extLst>
            </p:cNvPr>
            <p:cNvSpPr/>
            <p:nvPr/>
          </p:nvSpPr>
          <p:spPr>
            <a:xfrm>
              <a:off x="4534292" y="1718178"/>
              <a:ext cx="1649691" cy="162610"/>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81"/>
            </a:p>
          </p:txBody>
        </p:sp>
        <p:sp>
          <p:nvSpPr>
            <p:cNvPr id="19" name="Rectangle 18">
              <a:extLst>
                <a:ext uri="{FF2B5EF4-FFF2-40B4-BE49-F238E27FC236}">
                  <a16:creationId xmlns:a16="http://schemas.microsoft.com/office/drawing/2014/main" id="{2045214D-B539-B646-99FB-3496B054674D}"/>
                </a:ext>
              </a:extLst>
            </p:cNvPr>
            <p:cNvSpPr/>
            <p:nvPr/>
          </p:nvSpPr>
          <p:spPr>
            <a:xfrm>
              <a:off x="3537653" y="1889975"/>
              <a:ext cx="1447520" cy="173657"/>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81">
                <a:solidFill>
                  <a:srgbClr val="92D050"/>
                </a:solidFill>
              </a:endParaRPr>
            </a:p>
          </p:txBody>
        </p:sp>
        <p:sp>
          <p:nvSpPr>
            <p:cNvPr id="20" name="Rectangle 19">
              <a:extLst>
                <a:ext uri="{FF2B5EF4-FFF2-40B4-BE49-F238E27FC236}">
                  <a16:creationId xmlns:a16="http://schemas.microsoft.com/office/drawing/2014/main" id="{6ACDA531-0BF2-E540-A4E3-1BF7ADB1EC7F}"/>
                </a:ext>
              </a:extLst>
            </p:cNvPr>
            <p:cNvSpPr/>
            <p:nvPr/>
          </p:nvSpPr>
          <p:spPr>
            <a:xfrm>
              <a:off x="3309371" y="2088477"/>
              <a:ext cx="1300336" cy="182844"/>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81" dirty="0"/>
            </a:p>
          </p:txBody>
        </p:sp>
        <p:sp>
          <p:nvSpPr>
            <p:cNvPr id="21" name="Rectangle 20">
              <a:extLst>
                <a:ext uri="{FF2B5EF4-FFF2-40B4-BE49-F238E27FC236}">
                  <a16:creationId xmlns:a16="http://schemas.microsoft.com/office/drawing/2014/main" id="{5AD3F1DC-9D00-244D-88CC-CD1113C822A4}"/>
                </a:ext>
              </a:extLst>
            </p:cNvPr>
            <p:cNvSpPr/>
            <p:nvPr/>
          </p:nvSpPr>
          <p:spPr>
            <a:xfrm>
              <a:off x="2619697" y="2271321"/>
              <a:ext cx="1141598" cy="198502"/>
            </a:xfrm>
            <a:prstGeom prst="rect">
              <a:avLst/>
            </a:prstGeom>
            <a:noFill/>
            <a:ln w="38100">
              <a:solidFill>
                <a:srgbClr val="C747D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81"/>
            </a:p>
          </p:txBody>
        </p:sp>
      </p:grpSp>
      <p:grpSp>
        <p:nvGrpSpPr>
          <p:cNvPr id="22" name="Group 21">
            <a:extLst>
              <a:ext uri="{FF2B5EF4-FFF2-40B4-BE49-F238E27FC236}">
                <a16:creationId xmlns:a16="http://schemas.microsoft.com/office/drawing/2014/main" id="{45FC5948-87B1-8749-865B-BA977886A892}"/>
              </a:ext>
            </a:extLst>
          </p:cNvPr>
          <p:cNvGrpSpPr/>
          <p:nvPr/>
        </p:nvGrpSpPr>
        <p:grpSpPr>
          <a:xfrm>
            <a:off x="9645401" y="4751390"/>
            <a:ext cx="778870" cy="791006"/>
            <a:chOff x="11203249" y="3409852"/>
            <a:chExt cx="1176957" cy="1195297"/>
          </a:xfrm>
        </p:grpSpPr>
        <p:sp>
          <p:nvSpPr>
            <p:cNvPr id="23" name="Google Shape;287;p11">
              <a:extLst>
                <a:ext uri="{FF2B5EF4-FFF2-40B4-BE49-F238E27FC236}">
                  <a16:creationId xmlns:a16="http://schemas.microsoft.com/office/drawing/2014/main" id="{261DBA0F-B5DE-1645-B571-09259FD7927D}"/>
                </a:ext>
              </a:extLst>
            </p:cNvPr>
            <p:cNvSpPr>
              <a:spLocks/>
            </p:cNvSpPr>
            <p:nvPr/>
          </p:nvSpPr>
          <p:spPr>
            <a:xfrm>
              <a:off x="11203250" y="3486925"/>
              <a:ext cx="223783" cy="235437"/>
            </a:xfrm>
            <a:prstGeom prst="ellipse">
              <a:avLst/>
            </a:prstGeom>
            <a:solidFill>
              <a:srgbClr val="7030A0"/>
            </a:solid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endParaRPr sz="1400"/>
            </a:p>
          </p:txBody>
        </p:sp>
        <p:sp>
          <p:nvSpPr>
            <p:cNvPr id="24" name="Google Shape;287;p11">
              <a:extLst>
                <a:ext uri="{FF2B5EF4-FFF2-40B4-BE49-F238E27FC236}">
                  <a16:creationId xmlns:a16="http://schemas.microsoft.com/office/drawing/2014/main" id="{6E79AFBC-0944-8B43-9712-F4D83A79F18B}"/>
                </a:ext>
              </a:extLst>
            </p:cNvPr>
            <p:cNvSpPr>
              <a:spLocks/>
            </p:cNvSpPr>
            <p:nvPr/>
          </p:nvSpPr>
          <p:spPr>
            <a:xfrm>
              <a:off x="11203249" y="3850709"/>
              <a:ext cx="223783" cy="235437"/>
            </a:xfrm>
            <a:prstGeom prst="ellipse">
              <a:avLst/>
            </a:prstGeom>
            <a:solidFill>
              <a:srgbClr val="007FDC"/>
            </a:solid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endParaRPr sz="1400"/>
            </a:p>
          </p:txBody>
        </p:sp>
        <p:sp>
          <p:nvSpPr>
            <p:cNvPr id="25" name="Google Shape;287;p11">
              <a:extLst>
                <a:ext uri="{FF2B5EF4-FFF2-40B4-BE49-F238E27FC236}">
                  <a16:creationId xmlns:a16="http://schemas.microsoft.com/office/drawing/2014/main" id="{ACD24A84-14F1-DC44-8D64-871746C317BD}"/>
                </a:ext>
              </a:extLst>
            </p:cNvPr>
            <p:cNvSpPr>
              <a:spLocks/>
            </p:cNvSpPr>
            <p:nvPr/>
          </p:nvSpPr>
          <p:spPr>
            <a:xfrm>
              <a:off x="11203249" y="4212158"/>
              <a:ext cx="223783" cy="235437"/>
            </a:xfrm>
            <a:prstGeom prst="ellipse">
              <a:avLst/>
            </a:prstGeom>
            <a:solidFill>
              <a:srgbClr val="00B050"/>
            </a:solid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endParaRPr sz="1400"/>
            </a:p>
          </p:txBody>
        </p:sp>
        <p:sp>
          <p:nvSpPr>
            <p:cNvPr id="26" name="TextBox 25">
              <a:extLst>
                <a:ext uri="{FF2B5EF4-FFF2-40B4-BE49-F238E27FC236}">
                  <a16:creationId xmlns:a16="http://schemas.microsoft.com/office/drawing/2014/main" id="{421B3074-F874-3844-8362-36E175D3D488}"/>
                </a:ext>
              </a:extLst>
            </p:cNvPr>
            <p:cNvSpPr txBox="1"/>
            <p:nvPr/>
          </p:nvSpPr>
          <p:spPr>
            <a:xfrm>
              <a:off x="11517144" y="3409852"/>
              <a:ext cx="831338" cy="465085"/>
            </a:xfrm>
            <a:prstGeom prst="rect">
              <a:avLst/>
            </a:prstGeom>
            <a:noFill/>
          </p:spPr>
          <p:txBody>
            <a:bodyPr wrap="none" rtlCol="0">
              <a:spAutoFit/>
            </a:bodyPr>
            <a:lstStyle/>
            <a:p>
              <a:r>
                <a:rPr lang="en-US" sz="1400" dirty="0"/>
                <a:t>CMU</a:t>
              </a:r>
            </a:p>
          </p:txBody>
        </p:sp>
        <p:sp>
          <p:nvSpPr>
            <p:cNvPr id="27" name="TextBox 26">
              <a:extLst>
                <a:ext uri="{FF2B5EF4-FFF2-40B4-BE49-F238E27FC236}">
                  <a16:creationId xmlns:a16="http://schemas.microsoft.com/office/drawing/2014/main" id="{8AEF0175-6CEB-6048-A762-BB45C430CDDF}"/>
                </a:ext>
              </a:extLst>
            </p:cNvPr>
            <p:cNvSpPr txBox="1"/>
            <p:nvPr/>
          </p:nvSpPr>
          <p:spPr>
            <a:xfrm>
              <a:off x="11510111" y="3777026"/>
              <a:ext cx="870095" cy="465085"/>
            </a:xfrm>
            <a:prstGeom prst="rect">
              <a:avLst/>
            </a:prstGeom>
            <a:noFill/>
          </p:spPr>
          <p:txBody>
            <a:bodyPr wrap="none" rtlCol="0">
              <a:spAutoFit/>
            </a:bodyPr>
            <a:lstStyle/>
            <a:p>
              <a:r>
                <a:rPr lang="en-US" sz="1400" dirty="0"/>
                <a:t>SHSU</a:t>
              </a:r>
            </a:p>
          </p:txBody>
        </p:sp>
        <p:sp>
          <p:nvSpPr>
            <p:cNvPr id="28" name="TextBox 27">
              <a:extLst>
                <a:ext uri="{FF2B5EF4-FFF2-40B4-BE49-F238E27FC236}">
                  <a16:creationId xmlns:a16="http://schemas.microsoft.com/office/drawing/2014/main" id="{6C4183F2-5B65-3748-B641-EAEB8A66B5AC}"/>
                </a:ext>
              </a:extLst>
            </p:cNvPr>
            <p:cNvSpPr txBox="1"/>
            <p:nvPr/>
          </p:nvSpPr>
          <p:spPr>
            <a:xfrm>
              <a:off x="11517142" y="4140064"/>
              <a:ext cx="727179" cy="465085"/>
            </a:xfrm>
            <a:prstGeom prst="rect">
              <a:avLst/>
            </a:prstGeom>
            <a:noFill/>
          </p:spPr>
          <p:txBody>
            <a:bodyPr wrap="none" rtlCol="0">
              <a:spAutoFit/>
            </a:bodyPr>
            <a:lstStyle/>
            <a:p>
              <a:r>
                <a:rPr lang="en-US" sz="1400" dirty="0"/>
                <a:t>UTK</a:t>
              </a:r>
            </a:p>
          </p:txBody>
        </p:sp>
      </p:grpSp>
    </p:spTree>
    <p:extLst>
      <p:ext uri="{BB962C8B-B14F-4D97-AF65-F5344CB8AC3E}">
        <p14:creationId xmlns:p14="http://schemas.microsoft.com/office/powerpoint/2010/main" val="43928818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website&#10;&#10;Description automatically generated">
            <a:extLst>
              <a:ext uri="{FF2B5EF4-FFF2-40B4-BE49-F238E27FC236}">
                <a16:creationId xmlns:a16="http://schemas.microsoft.com/office/drawing/2014/main" id="{012E226E-388E-82B2-A93C-C202E485B422}"/>
              </a:ext>
            </a:extLst>
          </p:cNvPr>
          <p:cNvPicPr>
            <a:picLocks noChangeAspect="1"/>
          </p:cNvPicPr>
          <p:nvPr/>
        </p:nvPicPr>
        <p:blipFill>
          <a:blip r:embed="rId2"/>
          <a:stretch>
            <a:fillRect/>
          </a:stretch>
        </p:blipFill>
        <p:spPr>
          <a:xfrm>
            <a:off x="-1" y="74497"/>
            <a:ext cx="12327381" cy="6783503"/>
          </a:xfrm>
          <a:prstGeom prst="rect">
            <a:avLst/>
          </a:prstGeom>
        </p:spPr>
      </p:pic>
    </p:spTree>
    <p:extLst>
      <p:ext uri="{BB962C8B-B14F-4D97-AF65-F5344CB8AC3E}">
        <p14:creationId xmlns:p14="http://schemas.microsoft.com/office/powerpoint/2010/main" val="164164044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3E9A30C-1DEA-DD10-8F7E-72C44262CA69}"/>
              </a:ext>
            </a:extLst>
          </p:cNvPr>
          <p:cNvPicPr>
            <a:picLocks noChangeAspect="1"/>
          </p:cNvPicPr>
          <p:nvPr/>
        </p:nvPicPr>
        <p:blipFill rotWithShape="1">
          <a:blip r:embed="rId2"/>
          <a:srcRect l="2210" r="3725" b="-2"/>
          <a:stretch/>
        </p:blipFill>
        <p:spPr>
          <a:xfrm>
            <a:off x="2627805" y="10"/>
            <a:ext cx="6936390" cy="6857990"/>
          </a:xfrm>
          <a:prstGeom prst="rect">
            <a:avLst/>
          </a:prstGeom>
        </p:spPr>
      </p:pic>
    </p:spTree>
    <p:extLst>
      <p:ext uri="{BB962C8B-B14F-4D97-AF65-F5344CB8AC3E}">
        <p14:creationId xmlns:p14="http://schemas.microsoft.com/office/powerpoint/2010/main" val="238084908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Graphical user interface, application, Teams&#10;&#10;Description automatically generated">
            <a:extLst>
              <a:ext uri="{FF2B5EF4-FFF2-40B4-BE49-F238E27FC236}">
                <a16:creationId xmlns:a16="http://schemas.microsoft.com/office/drawing/2014/main" id="{027DB2A6-4349-0984-89A5-C1795C313017}"/>
              </a:ext>
            </a:extLst>
          </p:cNvPr>
          <p:cNvPicPr>
            <a:picLocks noGrp="1" noChangeAspect="1"/>
          </p:cNvPicPr>
          <p:nvPr>
            <p:ph idx="1"/>
          </p:nvPr>
        </p:nvPicPr>
        <p:blipFill>
          <a:blip r:embed="rId2"/>
          <a:stretch>
            <a:fillRect/>
          </a:stretch>
        </p:blipFill>
        <p:spPr>
          <a:xfrm>
            <a:off x="164189" y="107553"/>
            <a:ext cx="11863621" cy="6642894"/>
          </a:xfrm>
          <a:ln>
            <a:solidFill>
              <a:schemeClr val="tx1"/>
            </a:solidFill>
          </a:ln>
        </p:spPr>
      </p:pic>
    </p:spTree>
    <p:extLst>
      <p:ext uri="{BB962C8B-B14F-4D97-AF65-F5344CB8AC3E}">
        <p14:creationId xmlns:p14="http://schemas.microsoft.com/office/powerpoint/2010/main" val="135760839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843967-02A4-5DF7-CCC6-17359433CA5D}"/>
              </a:ext>
            </a:extLst>
          </p:cNvPr>
          <p:cNvSpPr>
            <a:spLocks noGrp="1"/>
          </p:cNvSpPr>
          <p:nvPr>
            <p:ph type="title"/>
          </p:nvPr>
        </p:nvSpPr>
        <p:spPr/>
        <p:txBody>
          <a:bodyPr/>
          <a:lstStyle/>
          <a:p>
            <a:r>
              <a:rPr lang="en-US" dirty="0"/>
              <a:t>Useful links</a:t>
            </a:r>
          </a:p>
        </p:txBody>
      </p:sp>
      <p:sp>
        <p:nvSpPr>
          <p:cNvPr id="4" name="Content Placeholder 2">
            <a:extLst>
              <a:ext uri="{FF2B5EF4-FFF2-40B4-BE49-F238E27FC236}">
                <a16:creationId xmlns:a16="http://schemas.microsoft.com/office/drawing/2014/main" id="{A04456FE-67EC-9255-A7A9-83F5241D71D1}"/>
              </a:ext>
            </a:extLst>
          </p:cNvPr>
          <p:cNvSpPr>
            <a:spLocks noGrp="1"/>
          </p:cNvSpPr>
          <p:nvPr>
            <p:ph idx="1"/>
          </p:nvPr>
        </p:nvSpPr>
        <p:spPr>
          <a:xfrm>
            <a:off x="1747106" y="1690688"/>
            <a:ext cx="9439450" cy="1783333"/>
          </a:xfrm>
        </p:spPr>
        <p:txBody>
          <a:bodyPr>
            <a:normAutofit fontScale="25000" lnSpcReduction="20000"/>
          </a:bodyPr>
          <a:lstStyle/>
          <a:p>
            <a:pPr marL="0" indent="0">
              <a:buNone/>
            </a:pPr>
            <a:r>
              <a:rPr lang="en-US" sz="9600" dirty="0">
                <a:hlinkClick r:id="rId2"/>
              </a:rPr>
              <a:t>https://www.research.colostate.edu/microbiome</a:t>
            </a:r>
            <a:endParaRPr lang="en-US" sz="9600" dirty="0"/>
          </a:p>
          <a:p>
            <a:pPr marL="0" indent="0">
              <a:buNone/>
            </a:pPr>
            <a:endParaRPr lang="en-US" sz="9600" dirty="0">
              <a:hlinkClick r:id="" action="ppaction://noaction"/>
            </a:endParaRPr>
          </a:p>
          <a:p>
            <a:pPr marL="0" indent="0">
              <a:buNone/>
            </a:pPr>
            <a:r>
              <a:rPr lang="en-US" sz="9600" dirty="0">
                <a:hlinkClick r:id="" action="ppaction://noaction"/>
              </a:rPr>
              <a:t>https://www.research.colostate.edu/microbiome/teaching/</a:t>
            </a:r>
          </a:p>
          <a:p>
            <a:pPr marL="0" indent="0">
              <a:buNone/>
            </a:pPr>
            <a:endParaRPr lang="en-US" sz="9600" dirty="0">
              <a:hlinkClick r:id="" action="ppaction://noaction"/>
            </a:endParaRPr>
          </a:p>
          <a:p>
            <a:pPr marL="0" indent="0">
              <a:buNone/>
            </a:pPr>
            <a:r>
              <a:rPr lang="en-US" sz="9600" dirty="0">
                <a:hlinkClick r:id="" action="ppaction://noaction"/>
              </a:rPr>
              <a:t>https://www.research.colostate.edu/microbiome/gram/</a:t>
            </a:r>
            <a:endParaRPr lang="en-US" sz="9600" dirty="0"/>
          </a:p>
          <a:p>
            <a:pPr marL="0" indent="0">
              <a:buNone/>
            </a:pPr>
            <a:endParaRPr lang="en-US" sz="9600" dirty="0"/>
          </a:p>
          <a:p>
            <a:pPr marL="0" indent="0">
              <a:buNone/>
            </a:pPr>
            <a:r>
              <a:rPr lang="en-US" sz="9600" dirty="0"/>
              <a:t>Twitter: @GRAM_CSU</a:t>
            </a:r>
          </a:p>
          <a:p>
            <a:pPr marL="0" indent="0">
              <a:buNone/>
            </a:pPr>
            <a:endParaRPr lang="en-US" sz="9600" dirty="0"/>
          </a:p>
          <a:p>
            <a:pPr marL="0" indent="0">
              <a:buNone/>
            </a:pPr>
            <a:r>
              <a:rPr lang="en-US" sz="9600" dirty="0">
                <a:hlinkClick r:id="rId3"/>
              </a:rPr>
              <a:t>https://</a:t>
            </a:r>
            <a:r>
              <a:rPr lang="en-US" sz="9600" dirty="0" err="1">
                <a:hlinkClick r:id="rId3"/>
              </a:rPr>
              <a:t>frontrangemicrobiomesymposium.com</a:t>
            </a:r>
            <a:r>
              <a:rPr lang="en-US" sz="9600" dirty="0">
                <a:hlinkClick r:id="rId3"/>
              </a:rPr>
              <a:t>/</a:t>
            </a:r>
            <a:endParaRPr lang="en-US" sz="9600" dirty="0"/>
          </a:p>
          <a:p>
            <a:pPr marL="0" indent="0">
              <a:buNone/>
            </a:pPr>
            <a:endParaRPr lang="en-US" sz="2000" dirty="0"/>
          </a:p>
          <a:p>
            <a:pPr marL="0" indent="0">
              <a:buNone/>
            </a:pPr>
            <a:endParaRPr lang="en-US" sz="9600" dirty="0"/>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p:txBody>
      </p:sp>
    </p:spTree>
    <p:extLst>
      <p:ext uri="{BB962C8B-B14F-4D97-AF65-F5344CB8AC3E}">
        <p14:creationId xmlns:p14="http://schemas.microsoft.com/office/powerpoint/2010/main" val="72174568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1CD2EC-BA01-354E-8F58-BFDBEC9603A6}"/>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23908174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23"/>
        <p:cNvGrpSpPr/>
        <p:nvPr/>
      </p:nvGrpSpPr>
      <p:grpSpPr>
        <a:xfrm>
          <a:off x="0" y="0"/>
          <a:ext cx="0" cy="0"/>
          <a:chOff x="0" y="0"/>
          <a:chExt cx="0" cy="0"/>
        </a:xfrm>
      </p:grpSpPr>
      <p:graphicFrame>
        <p:nvGraphicFramePr>
          <p:cNvPr id="1124" name="Google Shape;1124;p151"/>
          <p:cNvGraphicFramePr/>
          <p:nvPr/>
        </p:nvGraphicFramePr>
        <p:xfrm>
          <a:off x="464333" y="1675170"/>
          <a:ext cx="6354100" cy="1666120"/>
        </p:xfrm>
        <a:graphic>
          <a:graphicData uri="http://schemas.openxmlformats.org/drawingml/2006/table">
            <a:tbl>
              <a:tblPr>
                <a:noFill/>
              </a:tblPr>
              <a:tblGrid>
                <a:gridCol w="1818733">
                  <a:extLst>
                    <a:ext uri="{9D8B030D-6E8A-4147-A177-3AD203B41FA5}">
                      <a16:colId xmlns:a16="http://schemas.microsoft.com/office/drawing/2014/main" val="20000"/>
                    </a:ext>
                  </a:extLst>
                </a:gridCol>
                <a:gridCol w="931633">
                  <a:extLst>
                    <a:ext uri="{9D8B030D-6E8A-4147-A177-3AD203B41FA5}">
                      <a16:colId xmlns:a16="http://schemas.microsoft.com/office/drawing/2014/main" val="20001"/>
                    </a:ext>
                  </a:extLst>
                </a:gridCol>
                <a:gridCol w="901467">
                  <a:extLst>
                    <a:ext uri="{9D8B030D-6E8A-4147-A177-3AD203B41FA5}">
                      <a16:colId xmlns:a16="http://schemas.microsoft.com/office/drawing/2014/main" val="20002"/>
                    </a:ext>
                  </a:extLst>
                </a:gridCol>
                <a:gridCol w="899467">
                  <a:extLst>
                    <a:ext uri="{9D8B030D-6E8A-4147-A177-3AD203B41FA5}">
                      <a16:colId xmlns:a16="http://schemas.microsoft.com/office/drawing/2014/main" val="20003"/>
                    </a:ext>
                  </a:extLst>
                </a:gridCol>
                <a:gridCol w="906833">
                  <a:extLst>
                    <a:ext uri="{9D8B030D-6E8A-4147-A177-3AD203B41FA5}">
                      <a16:colId xmlns:a16="http://schemas.microsoft.com/office/drawing/2014/main" val="20004"/>
                    </a:ext>
                  </a:extLst>
                </a:gridCol>
                <a:gridCol w="895967">
                  <a:extLst>
                    <a:ext uri="{9D8B030D-6E8A-4147-A177-3AD203B41FA5}">
                      <a16:colId xmlns:a16="http://schemas.microsoft.com/office/drawing/2014/main" val="20005"/>
                    </a:ext>
                  </a:extLst>
                </a:gridCol>
              </a:tblGrid>
              <a:tr h="447000">
                <a:tc>
                  <a:txBody>
                    <a:bodyPr/>
                    <a:lstStyle/>
                    <a:p>
                      <a:pPr marL="0" lvl="0" indent="0" algn="l" rtl="0">
                        <a:spcBef>
                          <a:spcPts val="0"/>
                        </a:spcBef>
                        <a:spcAft>
                          <a:spcPts val="0"/>
                        </a:spcAft>
                        <a:buNone/>
                      </a:pPr>
                      <a:endParaRPr sz="1300">
                        <a:latin typeface="Courier New"/>
                        <a:ea typeface="Courier New"/>
                        <a:cs typeface="Courier New"/>
                        <a:sym typeface="Courier New"/>
                      </a:endParaRPr>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1050" dirty="0">
                          <a:latin typeface="Courier New"/>
                          <a:ea typeface="Courier New"/>
                          <a:cs typeface="Courier New"/>
                          <a:sym typeface="Courier New"/>
                        </a:rPr>
                        <a:t>feature1</a:t>
                      </a:r>
                      <a:endParaRPr sz="1050" dirty="0">
                        <a:latin typeface="Courier New"/>
                        <a:ea typeface="Courier New"/>
                        <a:cs typeface="Courier New"/>
                        <a:sym typeface="Courier New"/>
                      </a:endParaRPr>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 sz="1050" dirty="0">
                          <a:solidFill>
                            <a:schemeClr val="dk1"/>
                          </a:solidFill>
                          <a:latin typeface="Courier New"/>
                          <a:ea typeface="Courier New"/>
                          <a:cs typeface="Courier New"/>
                          <a:sym typeface="Courier New"/>
                        </a:rPr>
                        <a:t>feature2</a:t>
                      </a:r>
                      <a:endParaRPr sz="1050" dirty="0">
                        <a:latin typeface="Courier New"/>
                        <a:ea typeface="Courier New"/>
                        <a:cs typeface="Courier New"/>
                        <a:sym typeface="Courier New"/>
                      </a:endParaRPr>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 sz="1050" dirty="0">
                          <a:solidFill>
                            <a:schemeClr val="dk1"/>
                          </a:solidFill>
                          <a:latin typeface="Courier New"/>
                          <a:ea typeface="Courier New"/>
                          <a:cs typeface="Courier New"/>
                          <a:sym typeface="Courier New"/>
                        </a:rPr>
                        <a:t>feature3</a:t>
                      </a:r>
                      <a:endParaRPr sz="1050" dirty="0">
                        <a:latin typeface="Courier New"/>
                        <a:ea typeface="Courier New"/>
                        <a:cs typeface="Courier New"/>
                        <a:sym typeface="Courier New"/>
                      </a:endParaRPr>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 sz="1050" dirty="0">
                          <a:solidFill>
                            <a:schemeClr val="dk1"/>
                          </a:solidFill>
                          <a:latin typeface="Courier New"/>
                          <a:ea typeface="Courier New"/>
                          <a:cs typeface="Courier New"/>
                          <a:sym typeface="Courier New"/>
                        </a:rPr>
                        <a:t>feature4</a:t>
                      </a:r>
                      <a:endParaRPr sz="1050" dirty="0">
                        <a:latin typeface="Courier New"/>
                        <a:ea typeface="Courier New"/>
                        <a:cs typeface="Courier New"/>
                        <a:sym typeface="Courier New"/>
                      </a:endParaRPr>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 sz="1050" dirty="0">
                          <a:solidFill>
                            <a:schemeClr val="dk1"/>
                          </a:solidFill>
                          <a:latin typeface="Courier New"/>
                          <a:ea typeface="Courier New"/>
                          <a:cs typeface="Courier New"/>
                          <a:sym typeface="Courier New"/>
                        </a:rPr>
                        <a:t>feature5</a:t>
                      </a:r>
                      <a:endParaRPr sz="1050" dirty="0">
                        <a:latin typeface="Courier New"/>
                        <a:ea typeface="Courier New"/>
                        <a:cs typeface="Courier New"/>
                        <a:sym typeface="Courier New"/>
                      </a:endParaRPr>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609560">
                <a:tc>
                  <a:txBody>
                    <a:bodyPr/>
                    <a:lstStyle/>
                    <a:p>
                      <a:pPr marL="0" lvl="0" indent="0" algn="l" rtl="0">
                        <a:spcBef>
                          <a:spcPts val="0"/>
                        </a:spcBef>
                        <a:spcAft>
                          <a:spcPts val="0"/>
                        </a:spcAft>
                        <a:buNone/>
                      </a:pPr>
                      <a:r>
                        <a:rPr lang="en" sz="1300">
                          <a:latin typeface="Courier New"/>
                          <a:ea typeface="Courier New"/>
                          <a:cs typeface="Courier New"/>
                          <a:sym typeface="Courier New"/>
                        </a:rPr>
                        <a:t>4ac2</a:t>
                      </a:r>
                      <a:endParaRPr sz="1300">
                        <a:latin typeface="Courier New"/>
                        <a:ea typeface="Courier New"/>
                        <a:cs typeface="Courier New"/>
                        <a:sym typeface="Courier New"/>
                      </a:endParaRPr>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CE5CD"/>
                    </a:solidFill>
                  </a:tcPr>
                </a:tc>
                <a:tc>
                  <a:txBody>
                    <a:bodyPr/>
                    <a:lstStyle/>
                    <a:p>
                      <a:pPr marL="0" lvl="0" indent="0" algn="l" rtl="0">
                        <a:spcBef>
                          <a:spcPts val="0"/>
                        </a:spcBef>
                        <a:spcAft>
                          <a:spcPts val="0"/>
                        </a:spcAft>
                        <a:buNone/>
                      </a:pPr>
                      <a:r>
                        <a:rPr lang="en" sz="1800" dirty="0">
                          <a:latin typeface="+mj-lt"/>
                        </a:rPr>
                        <a:t>25</a:t>
                      </a:r>
                      <a:endParaRPr sz="1800" dirty="0">
                        <a:latin typeface="+mj-lt"/>
                      </a:endParaRPr>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CE5CD"/>
                    </a:solidFill>
                  </a:tcPr>
                </a:tc>
                <a:tc>
                  <a:txBody>
                    <a:bodyPr/>
                    <a:lstStyle/>
                    <a:p>
                      <a:pPr marL="0" lvl="0" indent="0" algn="l" rtl="0">
                        <a:spcBef>
                          <a:spcPts val="0"/>
                        </a:spcBef>
                        <a:spcAft>
                          <a:spcPts val="0"/>
                        </a:spcAft>
                        <a:buNone/>
                      </a:pPr>
                      <a:r>
                        <a:rPr lang="en" sz="1800" dirty="0">
                          <a:latin typeface="+mj-lt"/>
                        </a:rPr>
                        <a:t>30</a:t>
                      </a:r>
                      <a:endParaRPr sz="1800" dirty="0">
                        <a:latin typeface="+mj-lt"/>
                      </a:endParaRPr>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CE5CD"/>
                    </a:solidFill>
                  </a:tcPr>
                </a:tc>
                <a:tc>
                  <a:txBody>
                    <a:bodyPr/>
                    <a:lstStyle/>
                    <a:p>
                      <a:pPr marL="0" lvl="0" indent="0" algn="l" rtl="0">
                        <a:spcBef>
                          <a:spcPts val="0"/>
                        </a:spcBef>
                        <a:spcAft>
                          <a:spcPts val="0"/>
                        </a:spcAft>
                        <a:buNone/>
                      </a:pPr>
                      <a:r>
                        <a:rPr lang="en" sz="1800" dirty="0">
                          <a:latin typeface="+mj-lt"/>
                        </a:rPr>
                        <a:t>15</a:t>
                      </a:r>
                      <a:endParaRPr sz="1800" dirty="0">
                        <a:latin typeface="+mj-lt"/>
                      </a:endParaRPr>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CE5CD"/>
                    </a:solidFill>
                  </a:tcPr>
                </a:tc>
                <a:tc>
                  <a:txBody>
                    <a:bodyPr/>
                    <a:lstStyle/>
                    <a:p>
                      <a:pPr marL="0" lvl="0" indent="0" algn="l" rtl="0">
                        <a:spcBef>
                          <a:spcPts val="0"/>
                        </a:spcBef>
                        <a:spcAft>
                          <a:spcPts val="0"/>
                        </a:spcAft>
                        <a:buNone/>
                      </a:pPr>
                      <a:r>
                        <a:rPr lang="en" sz="1800" dirty="0">
                          <a:latin typeface="+mj-lt"/>
                        </a:rPr>
                        <a:t>0</a:t>
                      </a:r>
                      <a:endParaRPr sz="1800" dirty="0">
                        <a:latin typeface="+mj-lt"/>
                      </a:endParaRPr>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CE5CD"/>
                    </a:solidFill>
                  </a:tcPr>
                </a:tc>
                <a:tc>
                  <a:txBody>
                    <a:bodyPr/>
                    <a:lstStyle/>
                    <a:p>
                      <a:pPr marL="0" lvl="0" indent="0" algn="l" rtl="0">
                        <a:spcBef>
                          <a:spcPts val="0"/>
                        </a:spcBef>
                        <a:spcAft>
                          <a:spcPts val="0"/>
                        </a:spcAft>
                        <a:buNone/>
                      </a:pPr>
                      <a:r>
                        <a:rPr lang="en" sz="1800">
                          <a:latin typeface="+mj-lt"/>
                        </a:rPr>
                        <a:t>0</a:t>
                      </a:r>
                      <a:endParaRPr sz="1800">
                        <a:latin typeface="+mj-lt"/>
                      </a:endParaRPr>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CE5CD"/>
                    </a:solidFill>
                  </a:tcPr>
                </a:tc>
                <a:extLst>
                  <a:ext uri="{0D108BD9-81ED-4DB2-BD59-A6C34878D82A}">
                    <a16:rowId xmlns:a16="http://schemas.microsoft.com/office/drawing/2014/main" val="10001"/>
                  </a:ext>
                </a:extLst>
              </a:tr>
              <a:tr h="609560">
                <a:tc>
                  <a:txBody>
                    <a:bodyPr/>
                    <a:lstStyle/>
                    <a:p>
                      <a:pPr marL="0" lvl="0" indent="0" algn="l" rtl="0">
                        <a:spcBef>
                          <a:spcPts val="0"/>
                        </a:spcBef>
                        <a:spcAft>
                          <a:spcPts val="0"/>
                        </a:spcAft>
                        <a:buNone/>
                      </a:pPr>
                      <a:r>
                        <a:rPr lang="en" sz="1300">
                          <a:latin typeface="Courier New"/>
                          <a:ea typeface="Courier New"/>
                          <a:cs typeface="Courier New"/>
                          <a:sym typeface="Courier New"/>
                        </a:rPr>
                        <a:t>e375</a:t>
                      </a:r>
                      <a:endParaRPr sz="1300">
                        <a:latin typeface="Courier New"/>
                        <a:ea typeface="Courier New"/>
                        <a:cs typeface="Courier New"/>
                        <a:sym typeface="Courier New"/>
                      </a:endParaRPr>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9DAF8"/>
                    </a:solidFill>
                  </a:tcPr>
                </a:tc>
                <a:tc>
                  <a:txBody>
                    <a:bodyPr/>
                    <a:lstStyle/>
                    <a:p>
                      <a:pPr marL="0" lvl="0" indent="0" algn="l" rtl="0">
                        <a:spcBef>
                          <a:spcPts val="0"/>
                        </a:spcBef>
                        <a:spcAft>
                          <a:spcPts val="0"/>
                        </a:spcAft>
                        <a:buNone/>
                      </a:pPr>
                      <a:r>
                        <a:rPr lang="en" sz="1800">
                          <a:latin typeface="+mj-lt"/>
                        </a:rPr>
                        <a:t>0</a:t>
                      </a:r>
                      <a:endParaRPr sz="1800">
                        <a:latin typeface="+mj-lt"/>
                      </a:endParaRPr>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9DAF8"/>
                    </a:solidFill>
                  </a:tcPr>
                </a:tc>
                <a:tc>
                  <a:txBody>
                    <a:bodyPr/>
                    <a:lstStyle/>
                    <a:p>
                      <a:pPr marL="0" lvl="0" indent="0" algn="l" rtl="0">
                        <a:spcBef>
                          <a:spcPts val="0"/>
                        </a:spcBef>
                        <a:spcAft>
                          <a:spcPts val="0"/>
                        </a:spcAft>
                        <a:buNone/>
                      </a:pPr>
                      <a:r>
                        <a:rPr lang="en" sz="1800">
                          <a:latin typeface="+mj-lt"/>
                        </a:rPr>
                        <a:t>17</a:t>
                      </a:r>
                      <a:endParaRPr sz="1800">
                        <a:latin typeface="+mj-lt"/>
                      </a:endParaRPr>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9DAF8"/>
                    </a:solidFill>
                  </a:tcPr>
                </a:tc>
                <a:tc>
                  <a:txBody>
                    <a:bodyPr/>
                    <a:lstStyle/>
                    <a:p>
                      <a:pPr marL="0" lvl="0" indent="0" algn="l" rtl="0">
                        <a:spcBef>
                          <a:spcPts val="0"/>
                        </a:spcBef>
                        <a:spcAft>
                          <a:spcPts val="0"/>
                        </a:spcAft>
                        <a:buNone/>
                      </a:pPr>
                      <a:r>
                        <a:rPr lang="en" sz="1800">
                          <a:latin typeface="+mj-lt"/>
                        </a:rPr>
                        <a:t>33</a:t>
                      </a:r>
                      <a:endParaRPr sz="1800">
                        <a:latin typeface="+mj-lt"/>
                      </a:endParaRPr>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9DAF8"/>
                    </a:solidFill>
                  </a:tcPr>
                </a:tc>
                <a:tc>
                  <a:txBody>
                    <a:bodyPr/>
                    <a:lstStyle/>
                    <a:p>
                      <a:pPr marL="0" lvl="0" indent="0" algn="l" rtl="0">
                        <a:spcBef>
                          <a:spcPts val="0"/>
                        </a:spcBef>
                        <a:spcAft>
                          <a:spcPts val="0"/>
                        </a:spcAft>
                        <a:buNone/>
                      </a:pPr>
                      <a:r>
                        <a:rPr lang="en" sz="1800" dirty="0">
                          <a:latin typeface="+mj-lt"/>
                        </a:rPr>
                        <a:t>25</a:t>
                      </a:r>
                      <a:endParaRPr sz="1800" dirty="0">
                        <a:latin typeface="+mj-lt"/>
                      </a:endParaRPr>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9DAF8"/>
                    </a:solidFill>
                  </a:tcPr>
                </a:tc>
                <a:tc>
                  <a:txBody>
                    <a:bodyPr/>
                    <a:lstStyle/>
                    <a:p>
                      <a:pPr marL="0" lvl="0" indent="0" algn="l" rtl="0">
                        <a:spcBef>
                          <a:spcPts val="0"/>
                        </a:spcBef>
                        <a:spcAft>
                          <a:spcPts val="0"/>
                        </a:spcAft>
                        <a:buNone/>
                      </a:pPr>
                      <a:r>
                        <a:rPr lang="en" sz="1800" dirty="0">
                          <a:latin typeface="+mj-lt"/>
                        </a:rPr>
                        <a:t>0</a:t>
                      </a:r>
                      <a:endParaRPr sz="1800" dirty="0">
                        <a:latin typeface="+mj-lt"/>
                      </a:endParaRPr>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9DAF8"/>
                    </a:solidFill>
                  </a:tcPr>
                </a:tc>
                <a:extLst>
                  <a:ext uri="{0D108BD9-81ED-4DB2-BD59-A6C34878D82A}">
                    <a16:rowId xmlns:a16="http://schemas.microsoft.com/office/drawing/2014/main" val="10002"/>
                  </a:ext>
                </a:extLst>
              </a:tr>
            </a:tbl>
          </a:graphicData>
        </a:graphic>
      </p:graphicFrame>
      <p:sp>
        <p:nvSpPr>
          <p:cNvPr id="1125" name="Google Shape;1125;p151"/>
          <p:cNvSpPr/>
          <p:nvPr/>
        </p:nvSpPr>
        <p:spPr>
          <a:xfrm>
            <a:off x="470704" y="1356770"/>
            <a:ext cx="3121600" cy="318400"/>
          </a:xfrm>
          <a:prstGeom prst="rect">
            <a:avLst/>
          </a:prstGeom>
          <a:solidFill>
            <a:schemeClr val="lt2"/>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r>
              <a:rPr lang="en" sz="1333">
                <a:latin typeface="Courier New"/>
                <a:ea typeface="Courier New"/>
                <a:cs typeface="Courier New"/>
                <a:sym typeface="Courier New"/>
              </a:rPr>
              <a:t>FeatureTable[Frequency]</a:t>
            </a:r>
            <a:endParaRPr sz="1333">
              <a:latin typeface="Courier New"/>
              <a:ea typeface="Courier New"/>
              <a:cs typeface="Courier New"/>
              <a:sym typeface="Courier New"/>
            </a:endParaRPr>
          </a:p>
        </p:txBody>
      </p:sp>
      <p:sp>
        <p:nvSpPr>
          <p:cNvPr id="1126" name="Google Shape;1126;p151"/>
          <p:cNvSpPr/>
          <p:nvPr/>
        </p:nvSpPr>
        <p:spPr>
          <a:xfrm>
            <a:off x="464343" y="133945"/>
            <a:ext cx="11547200" cy="1402000"/>
          </a:xfrm>
          <a:prstGeom prst="rect">
            <a:avLst/>
          </a:prstGeom>
          <a:noFill/>
          <a:ln>
            <a:noFill/>
          </a:ln>
        </p:spPr>
        <p:txBody>
          <a:bodyPr spcFirstLastPara="1" wrap="square" lIns="0" tIns="0" rIns="0" bIns="0" anchor="ctr" anchorCtr="0">
            <a:noAutofit/>
          </a:bodyPr>
          <a:lstStyle/>
          <a:p>
            <a:r>
              <a:rPr lang="en" sz="3200" dirty="0">
                <a:solidFill>
                  <a:schemeClr val="dk1"/>
                </a:solidFill>
                <a:latin typeface="+mj-lt"/>
              </a:rPr>
              <a:t>Faith’s Phylogenetic Diversity (PD): </a:t>
            </a:r>
            <a:endParaRPr sz="3200" dirty="0">
              <a:latin typeface="+mj-lt"/>
            </a:endParaRPr>
          </a:p>
          <a:p>
            <a:r>
              <a:rPr lang="en" sz="3200" dirty="0">
                <a:solidFill>
                  <a:schemeClr val="dk1"/>
                </a:solidFill>
                <a:latin typeface="+mj-lt"/>
              </a:rPr>
              <a:t>phylogenetic, alpha diversity metric measuring richness</a:t>
            </a:r>
            <a:endParaRPr sz="3200" dirty="0">
              <a:latin typeface="+mj-lt"/>
            </a:endParaRPr>
          </a:p>
        </p:txBody>
      </p:sp>
      <p:sp>
        <p:nvSpPr>
          <p:cNvPr id="1148" name="Google Shape;1148;p151"/>
          <p:cNvSpPr/>
          <p:nvPr/>
        </p:nvSpPr>
        <p:spPr>
          <a:xfrm>
            <a:off x="6987633" y="5954067"/>
            <a:ext cx="5071600" cy="842400"/>
          </a:xfrm>
          <a:prstGeom prst="rect">
            <a:avLst/>
          </a:prstGeom>
          <a:noFill/>
          <a:ln>
            <a:noFill/>
          </a:ln>
        </p:spPr>
        <p:txBody>
          <a:bodyPr spcFirstLastPara="1" wrap="square" lIns="0" tIns="0" rIns="0" bIns="0" anchor="ctr" anchorCtr="0">
            <a:noAutofit/>
          </a:bodyPr>
          <a:lstStyle/>
          <a:p>
            <a:r>
              <a:rPr lang="en" sz="1600">
                <a:solidFill>
                  <a:schemeClr val="dk1"/>
                </a:solidFill>
              </a:rPr>
              <a:t>Faith DP (1992) Conservation evaluation and phylogenetic diversity. Biological Conservation. 61:1-10.</a:t>
            </a:r>
            <a:endParaRPr sz="1600"/>
          </a:p>
        </p:txBody>
      </p:sp>
      <p:sp>
        <p:nvSpPr>
          <p:cNvPr id="1149" name="Google Shape;1149;p151"/>
          <p:cNvSpPr/>
          <p:nvPr/>
        </p:nvSpPr>
        <p:spPr>
          <a:xfrm>
            <a:off x="6818433" y="4152200"/>
            <a:ext cx="4882800" cy="842400"/>
          </a:xfrm>
          <a:prstGeom prst="rect">
            <a:avLst/>
          </a:prstGeom>
          <a:noFill/>
          <a:ln>
            <a:noFill/>
          </a:ln>
        </p:spPr>
        <p:txBody>
          <a:bodyPr spcFirstLastPara="1" wrap="square" lIns="0" tIns="0" rIns="0" bIns="0" anchor="ctr" anchorCtr="0">
            <a:noAutofit/>
          </a:bodyPr>
          <a:lstStyle/>
          <a:p>
            <a:r>
              <a:rPr lang="en" sz="2400" dirty="0">
                <a:solidFill>
                  <a:schemeClr val="dk1"/>
                </a:solidFill>
                <a:latin typeface="+mj-lt"/>
              </a:rPr>
              <a:t>Sum of branch length covered by a sample.</a:t>
            </a:r>
            <a:endParaRPr sz="2400" dirty="0">
              <a:latin typeface="+mj-lt"/>
            </a:endParaRPr>
          </a:p>
        </p:txBody>
      </p:sp>
      <p:graphicFrame>
        <p:nvGraphicFramePr>
          <p:cNvPr id="1150" name="Google Shape;1150;p151"/>
          <p:cNvGraphicFramePr/>
          <p:nvPr/>
        </p:nvGraphicFramePr>
        <p:xfrm>
          <a:off x="7792233" y="1687870"/>
          <a:ext cx="4217333" cy="1666120"/>
        </p:xfrm>
        <a:graphic>
          <a:graphicData uri="http://schemas.openxmlformats.org/drawingml/2006/table">
            <a:tbl>
              <a:tblPr>
                <a:noFill/>
              </a:tblPr>
              <a:tblGrid>
                <a:gridCol w="2153800">
                  <a:extLst>
                    <a:ext uri="{9D8B030D-6E8A-4147-A177-3AD203B41FA5}">
                      <a16:colId xmlns:a16="http://schemas.microsoft.com/office/drawing/2014/main" val="20000"/>
                    </a:ext>
                  </a:extLst>
                </a:gridCol>
                <a:gridCol w="2063533">
                  <a:extLst>
                    <a:ext uri="{9D8B030D-6E8A-4147-A177-3AD203B41FA5}">
                      <a16:colId xmlns:a16="http://schemas.microsoft.com/office/drawing/2014/main" val="20001"/>
                    </a:ext>
                  </a:extLst>
                </a:gridCol>
              </a:tblGrid>
              <a:tr h="447000">
                <a:tc>
                  <a:txBody>
                    <a:bodyPr/>
                    <a:lstStyle/>
                    <a:p>
                      <a:pPr marL="0" lvl="0" indent="0" algn="l" rtl="0">
                        <a:spcBef>
                          <a:spcPts val="0"/>
                        </a:spcBef>
                        <a:spcAft>
                          <a:spcPts val="0"/>
                        </a:spcAft>
                        <a:buNone/>
                      </a:pPr>
                      <a:endParaRPr sz="1300">
                        <a:latin typeface="Courier New"/>
                        <a:ea typeface="Courier New"/>
                        <a:cs typeface="Courier New"/>
                        <a:sym typeface="Courier New"/>
                      </a:endParaRPr>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1050" dirty="0">
                          <a:latin typeface="Courier New"/>
                          <a:ea typeface="Courier New"/>
                          <a:cs typeface="Courier New"/>
                          <a:sym typeface="Courier New"/>
                        </a:rPr>
                        <a:t>Faith’s PD</a:t>
                      </a:r>
                      <a:endParaRPr sz="1050" dirty="0">
                        <a:latin typeface="Courier New"/>
                        <a:ea typeface="Courier New"/>
                        <a:cs typeface="Courier New"/>
                        <a:sym typeface="Courier New"/>
                      </a:endParaRPr>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609560">
                <a:tc>
                  <a:txBody>
                    <a:bodyPr/>
                    <a:lstStyle/>
                    <a:p>
                      <a:pPr marL="0" lvl="0" indent="0" algn="l" rtl="0">
                        <a:spcBef>
                          <a:spcPts val="0"/>
                        </a:spcBef>
                        <a:spcAft>
                          <a:spcPts val="0"/>
                        </a:spcAft>
                        <a:buNone/>
                      </a:pPr>
                      <a:r>
                        <a:rPr lang="en" sz="1300">
                          <a:latin typeface="Courier New"/>
                          <a:ea typeface="Courier New"/>
                          <a:cs typeface="Courier New"/>
                          <a:sym typeface="Courier New"/>
                        </a:rPr>
                        <a:t>4ac2</a:t>
                      </a:r>
                      <a:endParaRPr sz="1300">
                        <a:latin typeface="Courier New"/>
                        <a:ea typeface="Courier New"/>
                        <a:cs typeface="Courier New"/>
                        <a:sym typeface="Courier New"/>
                      </a:endParaRPr>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CE5CD"/>
                    </a:solidFill>
                  </a:tcPr>
                </a:tc>
                <a:tc>
                  <a:txBody>
                    <a:bodyPr/>
                    <a:lstStyle/>
                    <a:p>
                      <a:pPr marL="0" lvl="0" indent="0" algn="l" rtl="0">
                        <a:spcBef>
                          <a:spcPts val="0"/>
                        </a:spcBef>
                        <a:spcAft>
                          <a:spcPts val="0"/>
                        </a:spcAft>
                        <a:buNone/>
                      </a:pPr>
                      <a:endParaRPr sz="2400"/>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CE5CD"/>
                    </a:solidFill>
                  </a:tcPr>
                </a:tc>
                <a:extLst>
                  <a:ext uri="{0D108BD9-81ED-4DB2-BD59-A6C34878D82A}">
                    <a16:rowId xmlns:a16="http://schemas.microsoft.com/office/drawing/2014/main" val="10001"/>
                  </a:ext>
                </a:extLst>
              </a:tr>
              <a:tr h="609560">
                <a:tc>
                  <a:txBody>
                    <a:bodyPr/>
                    <a:lstStyle/>
                    <a:p>
                      <a:pPr marL="0" lvl="0" indent="0" algn="l" rtl="0">
                        <a:spcBef>
                          <a:spcPts val="0"/>
                        </a:spcBef>
                        <a:spcAft>
                          <a:spcPts val="0"/>
                        </a:spcAft>
                        <a:buNone/>
                      </a:pPr>
                      <a:r>
                        <a:rPr lang="en" sz="1300">
                          <a:latin typeface="Courier New"/>
                          <a:ea typeface="Courier New"/>
                          <a:cs typeface="Courier New"/>
                          <a:sym typeface="Courier New"/>
                        </a:rPr>
                        <a:t>e375</a:t>
                      </a:r>
                      <a:endParaRPr sz="1300">
                        <a:latin typeface="Courier New"/>
                        <a:ea typeface="Courier New"/>
                        <a:cs typeface="Courier New"/>
                        <a:sym typeface="Courier New"/>
                      </a:endParaRPr>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9DAF8"/>
                    </a:solidFill>
                  </a:tcPr>
                </a:tc>
                <a:tc>
                  <a:txBody>
                    <a:bodyPr/>
                    <a:lstStyle/>
                    <a:p>
                      <a:pPr marL="0" lvl="0" indent="0" algn="l" rtl="0">
                        <a:spcBef>
                          <a:spcPts val="0"/>
                        </a:spcBef>
                        <a:spcAft>
                          <a:spcPts val="0"/>
                        </a:spcAft>
                        <a:buNone/>
                      </a:pPr>
                      <a:endParaRPr sz="2400" dirty="0"/>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9DAF8"/>
                    </a:solidFill>
                  </a:tcPr>
                </a:tc>
                <a:extLst>
                  <a:ext uri="{0D108BD9-81ED-4DB2-BD59-A6C34878D82A}">
                    <a16:rowId xmlns:a16="http://schemas.microsoft.com/office/drawing/2014/main" val="10002"/>
                  </a:ext>
                </a:extLst>
              </a:tr>
            </a:tbl>
          </a:graphicData>
        </a:graphic>
      </p:graphicFrame>
      <p:sp>
        <p:nvSpPr>
          <p:cNvPr id="1151" name="Google Shape;1151;p151"/>
          <p:cNvSpPr/>
          <p:nvPr/>
        </p:nvSpPr>
        <p:spPr>
          <a:xfrm>
            <a:off x="7785904" y="1369470"/>
            <a:ext cx="3121600" cy="318400"/>
          </a:xfrm>
          <a:prstGeom prst="rect">
            <a:avLst/>
          </a:prstGeom>
          <a:solidFill>
            <a:schemeClr val="lt2"/>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r>
              <a:rPr lang="en" sz="1333">
                <a:latin typeface="Courier New"/>
                <a:ea typeface="Courier New"/>
                <a:cs typeface="Courier New"/>
                <a:sym typeface="Courier New"/>
              </a:rPr>
              <a:t>SampleData[AlphaDiversity]</a:t>
            </a:r>
            <a:endParaRPr sz="1333">
              <a:latin typeface="Courier New"/>
              <a:ea typeface="Courier New"/>
              <a:cs typeface="Courier New"/>
              <a:sym typeface="Courier New"/>
            </a:endParaRPr>
          </a:p>
        </p:txBody>
      </p:sp>
      <p:cxnSp>
        <p:nvCxnSpPr>
          <p:cNvPr id="1152" name="Google Shape;1152;p151"/>
          <p:cNvCxnSpPr/>
          <p:nvPr/>
        </p:nvCxnSpPr>
        <p:spPr>
          <a:xfrm rot="10800000" flipH="1">
            <a:off x="6972433" y="2688270"/>
            <a:ext cx="686000" cy="11200"/>
          </a:xfrm>
          <a:prstGeom prst="straightConnector1">
            <a:avLst/>
          </a:prstGeom>
          <a:noFill/>
          <a:ln w="19050" cap="flat" cmpd="sng">
            <a:solidFill>
              <a:schemeClr val="dk2"/>
            </a:solidFill>
            <a:prstDash val="solid"/>
            <a:round/>
            <a:headEnd type="none" w="med" len="med"/>
            <a:tailEnd type="triangle" w="med" len="med"/>
          </a:ln>
        </p:spPr>
      </p:cxnSp>
      <p:grpSp>
        <p:nvGrpSpPr>
          <p:cNvPr id="31" name="Google Shape;1092;p150">
            <a:extLst>
              <a:ext uri="{FF2B5EF4-FFF2-40B4-BE49-F238E27FC236}">
                <a16:creationId xmlns:a16="http://schemas.microsoft.com/office/drawing/2014/main" id="{5F899402-60DB-6840-BFAE-BA4B0E35B4C1}"/>
              </a:ext>
            </a:extLst>
          </p:cNvPr>
          <p:cNvGrpSpPr/>
          <p:nvPr/>
        </p:nvGrpSpPr>
        <p:grpSpPr>
          <a:xfrm>
            <a:off x="669973" y="3545265"/>
            <a:ext cx="5756052" cy="3156800"/>
            <a:chOff x="223025" y="2679900"/>
            <a:chExt cx="4317039" cy="2367600"/>
          </a:xfrm>
        </p:grpSpPr>
        <p:sp>
          <p:nvSpPr>
            <p:cNvPr id="32" name="Google Shape;1093;p150">
              <a:extLst>
                <a:ext uri="{FF2B5EF4-FFF2-40B4-BE49-F238E27FC236}">
                  <a16:creationId xmlns:a16="http://schemas.microsoft.com/office/drawing/2014/main" id="{24D9C3C8-5174-3F44-BA59-498B39D02D8D}"/>
                </a:ext>
              </a:extLst>
            </p:cNvPr>
            <p:cNvSpPr txBox="1"/>
            <p:nvPr/>
          </p:nvSpPr>
          <p:spPr>
            <a:xfrm>
              <a:off x="223025" y="2900100"/>
              <a:ext cx="4230600" cy="21474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121900" tIns="121900" rIns="121900" bIns="121900" anchor="t" anchorCtr="0">
              <a:noAutofit/>
            </a:bodyPr>
            <a:lstStyle/>
            <a:p>
              <a:endParaRPr sz="800">
                <a:latin typeface="Courier New"/>
                <a:ea typeface="Courier New"/>
                <a:cs typeface="Courier New"/>
                <a:sym typeface="Courier New"/>
              </a:endParaRPr>
            </a:p>
            <a:p>
              <a:endParaRPr sz="1067">
                <a:highlight>
                  <a:srgbClr val="D9D2E9"/>
                </a:highlight>
                <a:latin typeface="Courier New"/>
                <a:ea typeface="Courier New"/>
                <a:cs typeface="Courier New"/>
                <a:sym typeface="Courier New"/>
              </a:endParaRPr>
            </a:p>
            <a:p>
              <a:endParaRPr sz="1067">
                <a:highlight>
                  <a:srgbClr val="D9D2E9"/>
                </a:highlight>
                <a:latin typeface="Courier New"/>
                <a:ea typeface="Courier New"/>
                <a:cs typeface="Courier New"/>
                <a:sym typeface="Courier New"/>
              </a:endParaRPr>
            </a:p>
            <a:p>
              <a:endParaRPr sz="1067">
                <a:latin typeface="Courier New"/>
                <a:ea typeface="Courier New"/>
                <a:cs typeface="Courier New"/>
                <a:sym typeface="Courier New"/>
              </a:endParaRPr>
            </a:p>
          </p:txBody>
        </p:sp>
        <p:sp>
          <p:nvSpPr>
            <p:cNvPr id="33" name="Google Shape;1094;p150">
              <a:extLst>
                <a:ext uri="{FF2B5EF4-FFF2-40B4-BE49-F238E27FC236}">
                  <a16:creationId xmlns:a16="http://schemas.microsoft.com/office/drawing/2014/main" id="{2AAC8148-381F-8E4C-81E1-E5E3D71E5987}"/>
                </a:ext>
              </a:extLst>
            </p:cNvPr>
            <p:cNvSpPr/>
            <p:nvPr/>
          </p:nvSpPr>
          <p:spPr>
            <a:xfrm>
              <a:off x="224039" y="2679900"/>
              <a:ext cx="1629300" cy="220200"/>
            </a:xfrm>
            <a:prstGeom prst="rect">
              <a:avLst/>
            </a:prstGeom>
            <a:solidFill>
              <a:schemeClr val="lt2"/>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r>
                <a:rPr lang="en" sz="1333">
                  <a:latin typeface="Courier New"/>
                  <a:ea typeface="Courier New"/>
                  <a:cs typeface="Courier New"/>
                  <a:sym typeface="Courier New"/>
                </a:rPr>
                <a:t>Phylogeny[Rooted]</a:t>
              </a:r>
              <a:endParaRPr sz="1333">
                <a:latin typeface="Courier New"/>
                <a:ea typeface="Courier New"/>
                <a:cs typeface="Courier New"/>
                <a:sym typeface="Courier New"/>
              </a:endParaRPr>
            </a:p>
          </p:txBody>
        </p:sp>
        <p:grpSp>
          <p:nvGrpSpPr>
            <p:cNvPr id="34" name="Google Shape;1095;p150">
              <a:extLst>
                <a:ext uri="{FF2B5EF4-FFF2-40B4-BE49-F238E27FC236}">
                  <a16:creationId xmlns:a16="http://schemas.microsoft.com/office/drawing/2014/main" id="{9109BBF4-9606-AC42-8467-0ECFE186FA42}"/>
                </a:ext>
              </a:extLst>
            </p:cNvPr>
            <p:cNvGrpSpPr/>
            <p:nvPr/>
          </p:nvGrpSpPr>
          <p:grpSpPr>
            <a:xfrm>
              <a:off x="309635" y="2909194"/>
              <a:ext cx="4230429" cy="2074186"/>
              <a:chOff x="4576835" y="2967313"/>
              <a:chExt cx="4230429" cy="2074186"/>
            </a:xfrm>
          </p:grpSpPr>
          <p:cxnSp>
            <p:nvCxnSpPr>
              <p:cNvPr id="35" name="Google Shape;1096;p150">
                <a:extLst>
                  <a:ext uri="{FF2B5EF4-FFF2-40B4-BE49-F238E27FC236}">
                    <a16:creationId xmlns:a16="http://schemas.microsoft.com/office/drawing/2014/main" id="{6D0B59F9-9C5B-244F-8DAB-C2D6F45E9800}"/>
                  </a:ext>
                </a:extLst>
              </p:cNvPr>
              <p:cNvCxnSpPr/>
              <p:nvPr/>
            </p:nvCxnSpPr>
            <p:spPr>
              <a:xfrm>
                <a:off x="4576835" y="4177275"/>
                <a:ext cx="1540200" cy="632100"/>
              </a:xfrm>
              <a:prstGeom prst="bentConnector3">
                <a:avLst>
                  <a:gd name="adj1" fmla="val 24528"/>
                </a:avLst>
              </a:prstGeom>
              <a:noFill/>
              <a:ln w="28575" cap="flat" cmpd="sng">
                <a:solidFill>
                  <a:schemeClr val="dk2"/>
                </a:solidFill>
                <a:prstDash val="solid"/>
                <a:round/>
                <a:headEnd type="none" w="med" len="med"/>
                <a:tailEnd type="none" w="med" len="med"/>
              </a:ln>
            </p:spPr>
          </p:cxnSp>
          <p:cxnSp>
            <p:nvCxnSpPr>
              <p:cNvPr id="36" name="Google Shape;1097;p150">
                <a:extLst>
                  <a:ext uri="{FF2B5EF4-FFF2-40B4-BE49-F238E27FC236}">
                    <a16:creationId xmlns:a16="http://schemas.microsoft.com/office/drawing/2014/main" id="{211546B7-73FF-A348-9E96-F12A886CB53B}"/>
                  </a:ext>
                </a:extLst>
              </p:cNvPr>
              <p:cNvCxnSpPr/>
              <p:nvPr/>
            </p:nvCxnSpPr>
            <p:spPr>
              <a:xfrm>
                <a:off x="5819200" y="4809425"/>
                <a:ext cx="820800" cy="159600"/>
              </a:xfrm>
              <a:prstGeom prst="bentConnector3">
                <a:avLst>
                  <a:gd name="adj1" fmla="val 50000"/>
                </a:avLst>
              </a:prstGeom>
              <a:noFill/>
              <a:ln w="28575" cap="flat" cmpd="sng">
                <a:solidFill>
                  <a:schemeClr val="dk2"/>
                </a:solidFill>
                <a:prstDash val="solid"/>
                <a:round/>
                <a:headEnd type="none" w="med" len="med"/>
                <a:tailEnd type="none" w="med" len="med"/>
              </a:ln>
            </p:spPr>
          </p:cxnSp>
          <p:cxnSp>
            <p:nvCxnSpPr>
              <p:cNvPr id="37" name="Google Shape;1098;p150">
                <a:extLst>
                  <a:ext uri="{FF2B5EF4-FFF2-40B4-BE49-F238E27FC236}">
                    <a16:creationId xmlns:a16="http://schemas.microsoft.com/office/drawing/2014/main" id="{353A73E6-F2FE-2A4C-879A-71CBC89AEFFB}"/>
                  </a:ext>
                </a:extLst>
              </p:cNvPr>
              <p:cNvCxnSpPr/>
              <p:nvPr/>
            </p:nvCxnSpPr>
            <p:spPr>
              <a:xfrm rot="10800000" flipH="1">
                <a:off x="5971920" y="4526225"/>
                <a:ext cx="1387500" cy="283200"/>
              </a:xfrm>
              <a:prstGeom prst="bentConnector3">
                <a:avLst>
                  <a:gd name="adj1" fmla="val 18309"/>
                </a:avLst>
              </a:prstGeom>
              <a:noFill/>
              <a:ln w="28575" cap="flat" cmpd="sng">
                <a:solidFill>
                  <a:schemeClr val="dk2"/>
                </a:solidFill>
                <a:prstDash val="solid"/>
                <a:round/>
                <a:headEnd type="none" w="med" len="med"/>
                <a:tailEnd type="none" w="med" len="med"/>
              </a:ln>
            </p:spPr>
          </p:cxnSp>
          <p:cxnSp>
            <p:nvCxnSpPr>
              <p:cNvPr id="38" name="Google Shape;1099;p150">
                <a:extLst>
                  <a:ext uri="{FF2B5EF4-FFF2-40B4-BE49-F238E27FC236}">
                    <a16:creationId xmlns:a16="http://schemas.microsoft.com/office/drawing/2014/main" id="{724E71EC-52DA-8745-909A-FFF439A94545}"/>
                  </a:ext>
                </a:extLst>
              </p:cNvPr>
              <p:cNvCxnSpPr/>
              <p:nvPr/>
            </p:nvCxnSpPr>
            <p:spPr>
              <a:xfrm rot="10800000" flipH="1">
                <a:off x="4584100" y="3791775"/>
                <a:ext cx="1235100" cy="385500"/>
              </a:xfrm>
              <a:prstGeom prst="bentConnector3">
                <a:avLst>
                  <a:gd name="adj1" fmla="val 30000"/>
                </a:avLst>
              </a:prstGeom>
              <a:noFill/>
              <a:ln w="28575" cap="flat" cmpd="sng">
                <a:solidFill>
                  <a:schemeClr val="dk2"/>
                </a:solidFill>
                <a:prstDash val="solid"/>
                <a:round/>
                <a:headEnd type="none" w="med" len="med"/>
                <a:tailEnd type="none" w="med" len="med"/>
              </a:ln>
            </p:spPr>
          </p:cxnSp>
          <p:cxnSp>
            <p:nvCxnSpPr>
              <p:cNvPr id="39" name="Google Shape;1100;p150">
                <a:extLst>
                  <a:ext uri="{FF2B5EF4-FFF2-40B4-BE49-F238E27FC236}">
                    <a16:creationId xmlns:a16="http://schemas.microsoft.com/office/drawing/2014/main" id="{60410DB2-3F25-1F4C-B32C-A64C8BE0008A}"/>
                  </a:ext>
                </a:extLst>
              </p:cNvPr>
              <p:cNvCxnSpPr/>
              <p:nvPr/>
            </p:nvCxnSpPr>
            <p:spPr>
              <a:xfrm rot="10800000" flipH="1">
                <a:off x="5441200" y="3276375"/>
                <a:ext cx="1242300" cy="515400"/>
              </a:xfrm>
              <a:prstGeom prst="bentConnector3">
                <a:avLst>
                  <a:gd name="adj1" fmla="val 30422"/>
                </a:avLst>
              </a:prstGeom>
              <a:noFill/>
              <a:ln w="28575" cap="flat" cmpd="sng">
                <a:solidFill>
                  <a:schemeClr val="dk2"/>
                </a:solidFill>
                <a:prstDash val="solid"/>
                <a:round/>
                <a:headEnd type="none" w="med" len="med"/>
                <a:tailEnd type="none" w="med" len="med"/>
              </a:ln>
            </p:spPr>
          </p:cxnSp>
          <p:cxnSp>
            <p:nvCxnSpPr>
              <p:cNvPr id="40" name="Google Shape;1101;p150">
                <a:extLst>
                  <a:ext uri="{FF2B5EF4-FFF2-40B4-BE49-F238E27FC236}">
                    <a16:creationId xmlns:a16="http://schemas.microsoft.com/office/drawing/2014/main" id="{982655AA-76C1-3246-AB86-DE4E27D63EEC}"/>
                  </a:ext>
                </a:extLst>
              </p:cNvPr>
              <p:cNvCxnSpPr/>
              <p:nvPr/>
            </p:nvCxnSpPr>
            <p:spPr>
              <a:xfrm>
                <a:off x="5499530" y="3791775"/>
                <a:ext cx="639300" cy="174900"/>
              </a:xfrm>
              <a:prstGeom prst="bentConnector3">
                <a:avLst>
                  <a:gd name="adj1" fmla="val 50000"/>
                </a:avLst>
              </a:prstGeom>
              <a:noFill/>
              <a:ln w="28575" cap="flat" cmpd="sng">
                <a:solidFill>
                  <a:schemeClr val="dk2"/>
                </a:solidFill>
                <a:prstDash val="solid"/>
                <a:round/>
                <a:headEnd type="none" w="med" len="med"/>
                <a:tailEnd type="none" w="med" len="med"/>
              </a:ln>
            </p:spPr>
          </p:cxnSp>
          <p:cxnSp>
            <p:nvCxnSpPr>
              <p:cNvPr id="41" name="Google Shape;1102;p150">
                <a:extLst>
                  <a:ext uri="{FF2B5EF4-FFF2-40B4-BE49-F238E27FC236}">
                    <a16:creationId xmlns:a16="http://schemas.microsoft.com/office/drawing/2014/main" id="{B1225276-947E-C44E-95ED-81FFFDBF2591}"/>
                  </a:ext>
                </a:extLst>
              </p:cNvPr>
              <p:cNvCxnSpPr/>
              <p:nvPr/>
            </p:nvCxnSpPr>
            <p:spPr>
              <a:xfrm>
                <a:off x="5840824" y="3966514"/>
                <a:ext cx="1896300" cy="130800"/>
              </a:xfrm>
              <a:prstGeom prst="bentConnector3">
                <a:avLst>
                  <a:gd name="adj1" fmla="val 49426"/>
                </a:avLst>
              </a:prstGeom>
              <a:noFill/>
              <a:ln w="28575" cap="flat" cmpd="sng">
                <a:solidFill>
                  <a:schemeClr val="dk2"/>
                </a:solidFill>
                <a:prstDash val="solid"/>
                <a:round/>
                <a:headEnd type="none" w="med" len="med"/>
                <a:tailEnd type="none" w="med" len="med"/>
              </a:ln>
            </p:spPr>
          </p:cxnSp>
          <p:cxnSp>
            <p:nvCxnSpPr>
              <p:cNvPr id="42" name="Google Shape;1103;p150">
                <a:extLst>
                  <a:ext uri="{FF2B5EF4-FFF2-40B4-BE49-F238E27FC236}">
                    <a16:creationId xmlns:a16="http://schemas.microsoft.com/office/drawing/2014/main" id="{DD9D0CA6-36DF-984F-AF34-B2BD8099F3CD}"/>
                  </a:ext>
                </a:extLst>
              </p:cNvPr>
              <p:cNvCxnSpPr/>
              <p:nvPr/>
            </p:nvCxnSpPr>
            <p:spPr>
              <a:xfrm rot="10800000" flipH="1">
                <a:off x="6022550" y="3624900"/>
                <a:ext cx="1518300" cy="341700"/>
              </a:xfrm>
              <a:prstGeom prst="bentConnector3">
                <a:avLst>
                  <a:gd name="adj1" fmla="val 50000"/>
                </a:avLst>
              </a:prstGeom>
              <a:noFill/>
              <a:ln w="28575" cap="flat" cmpd="sng">
                <a:solidFill>
                  <a:schemeClr val="dk2"/>
                </a:solidFill>
                <a:prstDash val="solid"/>
                <a:round/>
                <a:headEnd type="none" w="med" len="med"/>
                <a:tailEnd type="none" w="med" len="med"/>
              </a:ln>
            </p:spPr>
          </p:cxnSp>
          <p:sp>
            <p:nvSpPr>
              <p:cNvPr id="43" name="Google Shape;1104;p150">
                <a:extLst>
                  <a:ext uri="{FF2B5EF4-FFF2-40B4-BE49-F238E27FC236}">
                    <a16:creationId xmlns:a16="http://schemas.microsoft.com/office/drawing/2014/main" id="{BE9FF833-9DB7-7A40-B877-F81C6B8103ED}"/>
                  </a:ext>
                </a:extLst>
              </p:cNvPr>
              <p:cNvSpPr txBox="1"/>
              <p:nvPr/>
            </p:nvSpPr>
            <p:spPr>
              <a:xfrm>
                <a:off x="7702964" y="2971499"/>
                <a:ext cx="1104300" cy="2070000"/>
              </a:xfrm>
              <a:prstGeom prst="rect">
                <a:avLst/>
              </a:prstGeom>
              <a:noFill/>
              <a:ln>
                <a:noFill/>
              </a:ln>
            </p:spPr>
            <p:txBody>
              <a:bodyPr spcFirstLastPara="1" wrap="square" lIns="121900" tIns="121900" rIns="121900" bIns="121900" anchor="t" anchorCtr="0">
                <a:noAutofit/>
              </a:bodyPr>
              <a:lstStyle/>
              <a:p>
                <a:r>
                  <a:rPr lang="en" sz="2000" dirty="0">
                    <a:latin typeface="+mj-lt"/>
                    <a:ea typeface="Consolas"/>
                    <a:cs typeface="Consolas"/>
                    <a:sym typeface="Consolas"/>
                  </a:rPr>
                  <a:t>feature1</a:t>
                </a:r>
                <a:endParaRPr sz="2000" dirty="0">
                  <a:latin typeface="+mj-lt"/>
                  <a:ea typeface="Consolas"/>
                  <a:cs typeface="Consolas"/>
                  <a:sym typeface="Consolas"/>
                </a:endParaRPr>
              </a:p>
              <a:p>
                <a:endParaRPr sz="2000" dirty="0">
                  <a:latin typeface="+mj-lt"/>
                  <a:ea typeface="Consolas"/>
                  <a:cs typeface="Consolas"/>
                  <a:sym typeface="Consolas"/>
                </a:endParaRPr>
              </a:p>
              <a:p>
                <a:r>
                  <a:rPr lang="en" sz="2000" dirty="0">
                    <a:latin typeface="+mj-lt"/>
                    <a:ea typeface="Consolas"/>
                    <a:cs typeface="Consolas"/>
                    <a:sym typeface="Consolas"/>
                  </a:rPr>
                  <a:t>feature2 </a:t>
                </a:r>
                <a:endParaRPr sz="2000" dirty="0">
                  <a:latin typeface="+mj-lt"/>
                  <a:ea typeface="Consolas"/>
                  <a:cs typeface="Consolas"/>
                  <a:sym typeface="Consolas"/>
                </a:endParaRPr>
              </a:p>
              <a:p>
                <a:endParaRPr sz="2000" dirty="0">
                  <a:latin typeface="+mj-lt"/>
                  <a:ea typeface="Consolas"/>
                  <a:cs typeface="Consolas"/>
                  <a:sym typeface="Consolas"/>
                </a:endParaRPr>
              </a:p>
              <a:p>
                <a:r>
                  <a:rPr lang="en" sz="2000" dirty="0">
                    <a:latin typeface="+mj-lt"/>
                    <a:ea typeface="Consolas"/>
                    <a:cs typeface="Consolas"/>
                    <a:sym typeface="Consolas"/>
                  </a:rPr>
                  <a:t>feature3</a:t>
                </a:r>
                <a:endParaRPr sz="2000" dirty="0">
                  <a:latin typeface="+mj-lt"/>
                  <a:ea typeface="Consolas"/>
                  <a:cs typeface="Consolas"/>
                  <a:sym typeface="Consolas"/>
                </a:endParaRPr>
              </a:p>
              <a:p>
                <a:endParaRPr sz="2000" dirty="0">
                  <a:latin typeface="+mj-lt"/>
                  <a:ea typeface="Consolas"/>
                  <a:cs typeface="Consolas"/>
                  <a:sym typeface="Consolas"/>
                </a:endParaRPr>
              </a:p>
              <a:p>
                <a:r>
                  <a:rPr lang="en" sz="2000" dirty="0">
                    <a:latin typeface="+mj-lt"/>
                    <a:ea typeface="Consolas"/>
                    <a:cs typeface="Consolas"/>
                    <a:sym typeface="Consolas"/>
                  </a:rPr>
                  <a:t>feature4</a:t>
                </a:r>
                <a:endParaRPr sz="2000" dirty="0">
                  <a:latin typeface="+mj-lt"/>
                  <a:ea typeface="Consolas"/>
                  <a:cs typeface="Consolas"/>
                  <a:sym typeface="Consolas"/>
                </a:endParaRPr>
              </a:p>
              <a:p>
                <a:endParaRPr sz="2000" dirty="0">
                  <a:latin typeface="+mj-lt"/>
                  <a:ea typeface="Consolas"/>
                  <a:cs typeface="Consolas"/>
                  <a:sym typeface="Consolas"/>
                </a:endParaRPr>
              </a:p>
              <a:p>
                <a:r>
                  <a:rPr lang="en" sz="2000" dirty="0">
                    <a:latin typeface="+mj-lt"/>
                    <a:ea typeface="Consolas"/>
                    <a:cs typeface="Consolas"/>
                    <a:sym typeface="Consolas"/>
                  </a:rPr>
                  <a:t>feature5</a:t>
                </a:r>
                <a:endParaRPr sz="2000" dirty="0">
                  <a:latin typeface="+mj-lt"/>
                  <a:ea typeface="Consolas"/>
                  <a:cs typeface="Consolas"/>
                  <a:sym typeface="Consolas"/>
                </a:endParaRPr>
              </a:p>
            </p:txBody>
          </p:sp>
          <p:sp>
            <p:nvSpPr>
              <p:cNvPr id="44" name="Google Shape;1105;p150">
                <a:extLst>
                  <a:ext uri="{FF2B5EF4-FFF2-40B4-BE49-F238E27FC236}">
                    <a16:creationId xmlns:a16="http://schemas.microsoft.com/office/drawing/2014/main" id="{AB327DC3-E339-DD4A-9502-F479E699A840}"/>
                  </a:ext>
                </a:extLst>
              </p:cNvPr>
              <p:cNvSpPr txBox="1"/>
              <p:nvPr/>
            </p:nvSpPr>
            <p:spPr>
              <a:xfrm>
                <a:off x="5113825" y="3414663"/>
                <a:ext cx="603000" cy="283500"/>
              </a:xfrm>
              <a:prstGeom prst="rect">
                <a:avLst/>
              </a:prstGeom>
              <a:noFill/>
              <a:ln>
                <a:noFill/>
              </a:ln>
            </p:spPr>
            <p:txBody>
              <a:bodyPr spcFirstLastPara="1" wrap="square" lIns="121900" tIns="121900" rIns="121900" bIns="121900" anchor="t" anchorCtr="0">
                <a:noAutofit/>
              </a:bodyPr>
              <a:lstStyle/>
              <a:p>
                <a:r>
                  <a:rPr lang="en" sz="2000">
                    <a:latin typeface="+mj-lt"/>
                  </a:rPr>
                  <a:t>1.25</a:t>
                </a:r>
                <a:endParaRPr sz="2000">
                  <a:latin typeface="+mj-lt"/>
                </a:endParaRPr>
              </a:p>
            </p:txBody>
          </p:sp>
          <p:sp>
            <p:nvSpPr>
              <p:cNvPr id="45" name="Google Shape;1106;p150">
                <a:extLst>
                  <a:ext uri="{FF2B5EF4-FFF2-40B4-BE49-F238E27FC236}">
                    <a16:creationId xmlns:a16="http://schemas.microsoft.com/office/drawing/2014/main" id="{6CF5FC70-6AA7-BB47-956C-3014BE43A21A}"/>
                  </a:ext>
                </a:extLst>
              </p:cNvPr>
              <p:cNvSpPr txBox="1"/>
              <p:nvPr/>
            </p:nvSpPr>
            <p:spPr>
              <a:xfrm>
                <a:off x="5928100" y="2967313"/>
                <a:ext cx="603000" cy="283500"/>
              </a:xfrm>
              <a:prstGeom prst="rect">
                <a:avLst/>
              </a:prstGeom>
              <a:noFill/>
              <a:ln>
                <a:noFill/>
              </a:ln>
            </p:spPr>
            <p:txBody>
              <a:bodyPr spcFirstLastPara="1" wrap="square" lIns="121900" tIns="121900" rIns="121900" bIns="121900" anchor="t" anchorCtr="0">
                <a:noAutofit/>
              </a:bodyPr>
              <a:lstStyle/>
              <a:p>
                <a:r>
                  <a:rPr lang="en" sz="2000">
                    <a:latin typeface="+mj-lt"/>
                  </a:rPr>
                  <a:t>0.5</a:t>
                </a:r>
                <a:endParaRPr sz="2000">
                  <a:latin typeface="+mj-lt"/>
                </a:endParaRPr>
              </a:p>
            </p:txBody>
          </p:sp>
          <p:sp>
            <p:nvSpPr>
              <p:cNvPr id="46" name="Google Shape;1107;p150">
                <a:extLst>
                  <a:ext uri="{FF2B5EF4-FFF2-40B4-BE49-F238E27FC236}">
                    <a16:creationId xmlns:a16="http://schemas.microsoft.com/office/drawing/2014/main" id="{483CB086-51A9-BD45-997D-B4FEBF6796EA}"/>
                  </a:ext>
                </a:extLst>
              </p:cNvPr>
              <p:cNvSpPr txBox="1"/>
              <p:nvPr/>
            </p:nvSpPr>
            <p:spPr>
              <a:xfrm>
                <a:off x="6974062" y="3312847"/>
                <a:ext cx="603000" cy="283500"/>
              </a:xfrm>
              <a:prstGeom prst="rect">
                <a:avLst/>
              </a:prstGeom>
              <a:noFill/>
              <a:ln>
                <a:noFill/>
              </a:ln>
            </p:spPr>
            <p:txBody>
              <a:bodyPr spcFirstLastPara="1" wrap="square" lIns="121900" tIns="121900" rIns="121900" bIns="121900" anchor="t" anchorCtr="0">
                <a:noAutofit/>
              </a:bodyPr>
              <a:lstStyle/>
              <a:p>
                <a:r>
                  <a:rPr lang="en" sz="2000">
                    <a:latin typeface="+mj-lt"/>
                  </a:rPr>
                  <a:t>0.5</a:t>
                </a:r>
                <a:endParaRPr sz="2000">
                  <a:latin typeface="+mj-lt"/>
                </a:endParaRPr>
              </a:p>
            </p:txBody>
          </p:sp>
          <p:sp>
            <p:nvSpPr>
              <p:cNvPr id="47" name="Google Shape;1108;p150">
                <a:extLst>
                  <a:ext uri="{FF2B5EF4-FFF2-40B4-BE49-F238E27FC236}">
                    <a16:creationId xmlns:a16="http://schemas.microsoft.com/office/drawing/2014/main" id="{2234769F-3AF8-6448-BA2F-A5555DDD81AB}"/>
                  </a:ext>
                </a:extLst>
              </p:cNvPr>
              <p:cNvSpPr txBox="1"/>
              <p:nvPr/>
            </p:nvSpPr>
            <p:spPr>
              <a:xfrm>
                <a:off x="6974050" y="3775651"/>
                <a:ext cx="603000" cy="283500"/>
              </a:xfrm>
              <a:prstGeom prst="rect">
                <a:avLst/>
              </a:prstGeom>
              <a:noFill/>
              <a:ln>
                <a:noFill/>
              </a:ln>
            </p:spPr>
            <p:txBody>
              <a:bodyPr spcFirstLastPara="1" wrap="square" lIns="121900" tIns="121900" rIns="121900" bIns="121900" anchor="t" anchorCtr="0">
                <a:noAutofit/>
              </a:bodyPr>
              <a:lstStyle/>
              <a:p>
                <a:r>
                  <a:rPr lang="en" sz="2000">
                    <a:latin typeface="+mj-lt"/>
                  </a:rPr>
                  <a:t>0.6</a:t>
                </a:r>
                <a:endParaRPr sz="2000">
                  <a:latin typeface="+mj-lt"/>
                </a:endParaRPr>
              </a:p>
            </p:txBody>
          </p:sp>
          <p:sp>
            <p:nvSpPr>
              <p:cNvPr id="48" name="Google Shape;1109;p150">
                <a:extLst>
                  <a:ext uri="{FF2B5EF4-FFF2-40B4-BE49-F238E27FC236}">
                    <a16:creationId xmlns:a16="http://schemas.microsoft.com/office/drawing/2014/main" id="{C052ABCD-90AD-E245-9CF3-BA99A567BA16}"/>
                  </a:ext>
                </a:extLst>
              </p:cNvPr>
              <p:cNvSpPr txBox="1"/>
              <p:nvPr/>
            </p:nvSpPr>
            <p:spPr>
              <a:xfrm>
                <a:off x="5161625" y="4460638"/>
                <a:ext cx="603000" cy="283500"/>
              </a:xfrm>
              <a:prstGeom prst="rect">
                <a:avLst/>
              </a:prstGeom>
              <a:noFill/>
              <a:ln>
                <a:noFill/>
              </a:ln>
            </p:spPr>
            <p:txBody>
              <a:bodyPr spcFirstLastPara="1" wrap="square" lIns="121900" tIns="121900" rIns="121900" bIns="121900" anchor="t" anchorCtr="0">
                <a:noAutofit/>
              </a:bodyPr>
              <a:lstStyle/>
              <a:p>
                <a:r>
                  <a:rPr lang="en" sz="2000">
                    <a:latin typeface="+mj-lt"/>
                  </a:rPr>
                  <a:t>1.45</a:t>
                </a:r>
                <a:endParaRPr sz="2000">
                  <a:latin typeface="+mj-lt"/>
                </a:endParaRPr>
              </a:p>
            </p:txBody>
          </p:sp>
          <p:sp>
            <p:nvSpPr>
              <p:cNvPr id="49" name="Google Shape;1110;p150">
                <a:extLst>
                  <a:ext uri="{FF2B5EF4-FFF2-40B4-BE49-F238E27FC236}">
                    <a16:creationId xmlns:a16="http://schemas.microsoft.com/office/drawing/2014/main" id="{431DDF21-833F-E94A-8D07-5BB4517840E6}"/>
                  </a:ext>
                </a:extLst>
              </p:cNvPr>
              <p:cNvSpPr txBox="1"/>
              <p:nvPr/>
            </p:nvSpPr>
            <p:spPr>
              <a:xfrm>
                <a:off x="6229312" y="4660682"/>
                <a:ext cx="603000" cy="283500"/>
              </a:xfrm>
              <a:prstGeom prst="rect">
                <a:avLst/>
              </a:prstGeom>
              <a:noFill/>
              <a:ln>
                <a:noFill/>
              </a:ln>
            </p:spPr>
            <p:txBody>
              <a:bodyPr spcFirstLastPara="1" wrap="square" lIns="121900" tIns="121900" rIns="121900" bIns="121900" anchor="t" anchorCtr="0">
                <a:noAutofit/>
              </a:bodyPr>
              <a:lstStyle/>
              <a:p>
                <a:r>
                  <a:rPr lang="en" sz="2000">
                    <a:latin typeface="+mj-lt"/>
                  </a:rPr>
                  <a:t>0.25</a:t>
                </a:r>
                <a:endParaRPr sz="2000">
                  <a:latin typeface="+mj-lt"/>
                </a:endParaRPr>
              </a:p>
            </p:txBody>
          </p:sp>
          <p:sp>
            <p:nvSpPr>
              <p:cNvPr id="50" name="Google Shape;1111;p150">
                <a:extLst>
                  <a:ext uri="{FF2B5EF4-FFF2-40B4-BE49-F238E27FC236}">
                    <a16:creationId xmlns:a16="http://schemas.microsoft.com/office/drawing/2014/main" id="{E77CB40C-72D9-4148-8451-31A9B65886DA}"/>
                  </a:ext>
                </a:extLst>
              </p:cNvPr>
              <p:cNvSpPr txBox="1"/>
              <p:nvPr/>
            </p:nvSpPr>
            <p:spPr>
              <a:xfrm>
                <a:off x="6219040" y="4188151"/>
                <a:ext cx="603000" cy="283500"/>
              </a:xfrm>
              <a:prstGeom prst="rect">
                <a:avLst/>
              </a:prstGeom>
              <a:noFill/>
              <a:ln>
                <a:noFill/>
              </a:ln>
            </p:spPr>
            <p:txBody>
              <a:bodyPr spcFirstLastPara="1" wrap="square" lIns="121900" tIns="121900" rIns="121900" bIns="121900" anchor="t" anchorCtr="0">
                <a:noAutofit/>
              </a:bodyPr>
              <a:lstStyle/>
              <a:p>
                <a:r>
                  <a:rPr lang="en" sz="2000">
                    <a:latin typeface="+mj-lt"/>
                  </a:rPr>
                  <a:t>0.75</a:t>
                </a:r>
                <a:endParaRPr sz="2000">
                  <a:latin typeface="+mj-lt"/>
                </a:endParaRPr>
              </a:p>
            </p:txBody>
          </p:sp>
          <p:sp>
            <p:nvSpPr>
              <p:cNvPr id="51" name="Google Shape;1112;p150">
                <a:extLst>
                  <a:ext uri="{FF2B5EF4-FFF2-40B4-BE49-F238E27FC236}">
                    <a16:creationId xmlns:a16="http://schemas.microsoft.com/office/drawing/2014/main" id="{1AD8D34B-BB1B-BB49-9E4E-2AC97E2723CA}"/>
                  </a:ext>
                </a:extLst>
              </p:cNvPr>
              <p:cNvSpPr txBox="1"/>
              <p:nvPr/>
            </p:nvSpPr>
            <p:spPr>
              <a:xfrm>
                <a:off x="5928100" y="3653113"/>
                <a:ext cx="603000" cy="283500"/>
              </a:xfrm>
              <a:prstGeom prst="rect">
                <a:avLst/>
              </a:prstGeom>
              <a:noFill/>
              <a:ln>
                <a:noFill/>
              </a:ln>
            </p:spPr>
            <p:txBody>
              <a:bodyPr spcFirstLastPara="1" wrap="square" lIns="121900" tIns="121900" rIns="121900" bIns="121900" anchor="t" anchorCtr="0">
                <a:noAutofit/>
              </a:bodyPr>
              <a:lstStyle/>
              <a:p>
                <a:r>
                  <a:rPr lang="en" sz="2000">
                    <a:latin typeface="+mj-lt"/>
                  </a:rPr>
                  <a:t>0.5</a:t>
                </a:r>
                <a:endParaRPr sz="2000">
                  <a:latin typeface="+mj-lt"/>
                </a:endParaRPr>
              </a:p>
            </p:txBody>
          </p:sp>
        </p:grpSp>
      </p:grpSp>
    </p:spTree>
    <p:extLst>
      <p:ext uri="{BB962C8B-B14F-4D97-AF65-F5344CB8AC3E}">
        <p14:creationId xmlns:p14="http://schemas.microsoft.com/office/powerpoint/2010/main" val="25076491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23"/>
        <p:cNvGrpSpPr/>
        <p:nvPr/>
      </p:nvGrpSpPr>
      <p:grpSpPr>
        <a:xfrm>
          <a:off x="0" y="0"/>
          <a:ext cx="0" cy="0"/>
          <a:chOff x="0" y="0"/>
          <a:chExt cx="0" cy="0"/>
        </a:xfrm>
      </p:grpSpPr>
      <p:graphicFrame>
        <p:nvGraphicFramePr>
          <p:cNvPr id="1124" name="Google Shape;1124;p151"/>
          <p:cNvGraphicFramePr/>
          <p:nvPr/>
        </p:nvGraphicFramePr>
        <p:xfrm>
          <a:off x="464333" y="1675170"/>
          <a:ext cx="6354100" cy="1666120"/>
        </p:xfrm>
        <a:graphic>
          <a:graphicData uri="http://schemas.openxmlformats.org/drawingml/2006/table">
            <a:tbl>
              <a:tblPr>
                <a:noFill/>
              </a:tblPr>
              <a:tblGrid>
                <a:gridCol w="1818733">
                  <a:extLst>
                    <a:ext uri="{9D8B030D-6E8A-4147-A177-3AD203B41FA5}">
                      <a16:colId xmlns:a16="http://schemas.microsoft.com/office/drawing/2014/main" val="20000"/>
                    </a:ext>
                  </a:extLst>
                </a:gridCol>
                <a:gridCol w="931633">
                  <a:extLst>
                    <a:ext uri="{9D8B030D-6E8A-4147-A177-3AD203B41FA5}">
                      <a16:colId xmlns:a16="http://schemas.microsoft.com/office/drawing/2014/main" val="20001"/>
                    </a:ext>
                  </a:extLst>
                </a:gridCol>
                <a:gridCol w="901467">
                  <a:extLst>
                    <a:ext uri="{9D8B030D-6E8A-4147-A177-3AD203B41FA5}">
                      <a16:colId xmlns:a16="http://schemas.microsoft.com/office/drawing/2014/main" val="20002"/>
                    </a:ext>
                  </a:extLst>
                </a:gridCol>
                <a:gridCol w="899467">
                  <a:extLst>
                    <a:ext uri="{9D8B030D-6E8A-4147-A177-3AD203B41FA5}">
                      <a16:colId xmlns:a16="http://schemas.microsoft.com/office/drawing/2014/main" val="20003"/>
                    </a:ext>
                  </a:extLst>
                </a:gridCol>
                <a:gridCol w="906833">
                  <a:extLst>
                    <a:ext uri="{9D8B030D-6E8A-4147-A177-3AD203B41FA5}">
                      <a16:colId xmlns:a16="http://schemas.microsoft.com/office/drawing/2014/main" val="20004"/>
                    </a:ext>
                  </a:extLst>
                </a:gridCol>
                <a:gridCol w="895967">
                  <a:extLst>
                    <a:ext uri="{9D8B030D-6E8A-4147-A177-3AD203B41FA5}">
                      <a16:colId xmlns:a16="http://schemas.microsoft.com/office/drawing/2014/main" val="20005"/>
                    </a:ext>
                  </a:extLst>
                </a:gridCol>
              </a:tblGrid>
              <a:tr h="447000">
                <a:tc>
                  <a:txBody>
                    <a:bodyPr/>
                    <a:lstStyle/>
                    <a:p>
                      <a:pPr marL="0" lvl="0" indent="0" algn="l" rtl="0">
                        <a:spcBef>
                          <a:spcPts val="0"/>
                        </a:spcBef>
                        <a:spcAft>
                          <a:spcPts val="0"/>
                        </a:spcAft>
                        <a:buNone/>
                      </a:pPr>
                      <a:endParaRPr sz="1300">
                        <a:latin typeface="Courier New"/>
                        <a:ea typeface="Courier New"/>
                        <a:cs typeface="Courier New"/>
                        <a:sym typeface="Courier New"/>
                      </a:endParaRPr>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1050" dirty="0">
                          <a:latin typeface="Courier New"/>
                          <a:ea typeface="Courier New"/>
                          <a:cs typeface="Courier New"/>
                          <a:sym typeface="Courier New"/>
                        </a:rPr>
                        <a:t>feature1</a:t>
                      </a:r>
                      <a:endParaRPr sz="1050" dirty="0">
                        <a:latin typeface="Courier New"/>
                        <a:ea typeface="Courier New"/>
                        <a:cs typeface="Courier New"/>
                        <a:sym typeface="Courier New"/>
                      </a:endParaRPr>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 sz="1050" dirty="0">
                          <a:solidFill>
                            <a:schemeClr val="dk1"/>
                          </a:solidFill>
                          <a:latin typeface="Courier New"/>
                          <a:ea typeface="Courier New"/>
                          <a:cs typeface="Courier New"/>
                          <a:sym typeface="Courier New"/>
                        </a:rPr>
                        <a:t>feature2</a:t>
                      </a:r>
                      <a:endParaRPr sz="1050" dirty="0">
                        <a:latin typeface="Courier New"/>
                        <a:ea typeface="Courier New"/>
                        <a:cs typeface="Courier New"/>
                        <a:sym typeface="Courier New"/>
                      </a:endParaRPr>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 sz="1050" dirty="0">
                          <a:solidFill>
                            <a:schemeClr val="dk1"/>
                          </a:solidFill>
                          <a:latin typeface="Courier New"/>
                          <a:ea typeface="Courier New"/>
                          <a:cs typeface="Courier New"/>
                          <a:sym typeface="Courier New"/>
                        </a:rPr>
                        <a:t>feature3</a:t>
                      </a:r>
                      <a:endParaRPr sz="1050" dirty="0">
                        <a:latin typeface="Courier New"/>
                        <a:ea typeface="Courier New"/>
                        <a:cs typeface="Courier New"/>
                        <a:sym typeface="Courier New"/>
                      </a:endParaRPr>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 sz="1050" dirty="0">
                          <a:solidFill>
                            <a:schemeClr val="dk1"/>
                          </a:solidFill>
                          <a:latin typeface="Courier New"/>
                          <a:ea typeface="Courier New"/>
                          <a:cs typeface="Courier New"/>
                          <a:sym typeface="Courier New"/>
                        </a:rPr>
                        <a:t>feature4</a:t>
                      </a:r>
                      <a:endParaRPr sz="1050" dirty="0">
                        <a:latin typeface="Courier New"/>
                        <a:ea typeface="Courier New"/>
                        <a:cs typeface="Courier New"/>
                        <a:sym typeface="Courier New"/>
                      </a:endParaRPr>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 sz="1050" dirty="0">
                          <a:solidFill>
                            <a:schemeClr val="dk1"/>
                          </a:solidFill>
                          <a:latin typeface="Courier New"/>
                          <a:ea typeface="Courier New"/>
                          <a:cs typeface="Courier New"/>
                          <a:sym typeface="Courier New"/>
                        </a:rPr>
                        <a:t>feature5</a:t>
                      </a:r>
                      <a:endParaRPr sz="1050" dirty="0">
                        <a:latin typeface="Courier New"/>
                        <a:ea typeface="Courier New"/>
                        <a:cs typeface="Courier New"/>
                        <a:sym typeface="Courier New"/>
                      </a:endParaRPr>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609560">
                <a:tc>
                  <a:txBody>
                    <a:bodyPr/>
                    <a:lstStyle/>
                    <a:p>
                      <a:pPr marL="0" lvl="0" indent="0" algn="l" rtl="0">
                        <a:spcBef>
                          <a:spcPts val="0"/>
                        </a:spcBef>
                        <a:spcAft>
                          <a:spcPts val="0"/>
                        </a:spcAft>
                        <a:buNone/>
                      </a:pPr>
                      <a:r>
                        <a:rPr lang="en" sz="1300">
                          <a:latin typeface="Courier New"/>
                          <a:ea typeface="Courier New"/>
                          <a:cs typeface="Courier New"/>
                          <a:sym typeface="Courier New"/>
                        </a:rPr>
                        <a:t>4ac2</a:t>
                      </a:r>
                      <a:endParaRPr sz="1300">
                        <a:latin typeface="Courier New"/>
                        <a:ea typeface="Courier New"/>
                        <a:cs typeface="Courier New"/>
                        <a:sym typeface="Courier New"/>
                      </a:endParaRPr>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CE5CD"/>
                    </a:solidFill>
                  </a:tcPr>
                </a:tc>
                <a:tc>
                  <a:txBody>
                    <a:bodyPr/>
                    <a:lstStyle/>
                    <a:p>
                      <a:pPr marL="0" lvl="0" indent="0" algn="l" rtl="0">
                        <a:spcBef>
                          <a:spcPts val="0"/>
                        </a:spcBef>
                        <a:spcAft>
                          <a:spcPts val="0"/>
                        </a:spcAft>
                        <a:buNone/>
                      </a:pPr>
                      <a:r>
                        <a:rPr lang="en" sz="1800" dirty="0">
                          <a:latin typeface="+mj-lt"/>
                        </a:rPr>
                        <a:t>25</a:t>
                      </a:r>
                      <a:endParaRPr sz="1800" dirty="0">
                        <a:latin typeface="+mj-lt"/>
                      </a:endParaRPr>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CE5CD"/>
                    </a:solidFill>
                  </a:tcPr>
                </a:tc>
                <a:tc>
                  <a:txBody>
                    <a:bodyPr/>
                    <a:lstStyle/>
                    <a:p>
                      <a:pPr marL="0" lvl="0" indent="0" algn="l" rtl="0">
                        <a:spcBef>
                          <a:spcPts val="0"/>
                        </a:spcBef>
                        <a:spcAft>
                          <a:spcPts val="0"/>
                        </a:spcAft>
                        <a:buNone/>
                      </a:pPr>
                      <a:r>
                        <a:rPr lang="en" sz="1800" dirty="0">
                          <a:latin typeface="+mj-lt"/>
                        </a:rPr>
                        <a:t>30</a:t>
                      </a:r>
                      <a:endParaRPr sz="1800" dirty="0">
                        <a:latin typeface="+mj-lt"/>
                      </a:endParaRPr>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CE5CD"/>
                    </a:solidFill>
                  </a:tcPr>
                </a:tc>
                <a:tc>
                  <a:txBody>
                    <a:bodyPr/>
                    <a:lstStyle/>
                    <a:p>
                      <a:pPr marL="0" lvl="0" indent="0" algn="l" rtl="0">
                        <a:spcBef>
                          <a:spcPts val="0"/>
                        </a:spcBef>
                        <a:spcAft>
                          <a:spcPts val="0"/>
                        </a:spcAft>
                        <a:buNone/>
                      </a:pPr>
                      <a:r>
                        <a:rPr lang="en" sz="1800" dirty="0">
                          <a:latin typeface="+mj-lt"/>
                        </a:rPr>
                        <a:t>15</a:t>
                      </a:r>
                      <a:endParaRPr sz="1800" dirty="0">
                        <a:latin typeface="+mj-lt"/>
                      </a:endParaRPr>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CE5CD"/>
                    </a:solidFill>
                  </a:tcPr>
                </a:tc>
                <a:tc>
                  <a:txBody>
                    <a:bodyPr/>
                    <a:lstStyle/>
                    <a:p>
                      <a:pPr marL="0" lvl="0" indent="0" algn="l" rtl="0">
                        <a:spcBef>
                          <a:spcPts val="0"/>
                        </a:spcBef>
                        <a:spcAft>
                          <a:spcPts val="0"/>
                        </a:spcAft>
                        <a:buNone/>
                      </a:pPr>
                      <a:r>
                        <a:rPr lang="en" sz="1800" dirty="0">
                          <a:latin typeface="+mj-lt"/>
                        </a:rPr>
                        <a:t>0</a:t>
                      </a:r>
                      <a:endParaRPr sz="1800" dirty="0">
                        <a:latin typeface="+mj-lt"/>
                      </a:endParaRPr>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CE5CD"/>
                    </a:solidFill>
                  </a:tcPr>
                </a:tc>
                <a:tc>
                  <a:txBody>
                    <a:bodyPr/>
                    <a:lstStyle/>
                    <a:p>
                      <a:pPr marL="0" lvl="0" indent="0" algn="l" rtl="0">
                        <a:spcBef>
                          <a:spcPts val="0"/>
                        </a:spcBef>
                        <a:spcAft>
                          <a:spcPts val="0"/>
                        </a:spcAft>
                        <a:buNone/>
                      </a:pPr>
                      <a:r>
                        <a:rPr lang="en" sz="1800">
                          <a:latin typeface="+mj-lt"/>
                        </a:rPr>
                        <a:t>0</a:t>
                      </a:r>
                      <a:endParaRPr sz="1800">
                        <a:latin typeface="+mj-lt"/>
                      </a:endParaRPr>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CE5CD"/>
                    </a:solidFill>
                  </a:tcPr>
                </a:tc>
                <a:extLst>
                  <a:ext uri="{0D108BD9-81ED-4DB2-BD59-A6C34878D82A}">
                    <a16:rowId xmlns:a16="http://schemas.microsoft.com/office/drawing/2014/main" val="10001"/>
                  </a:ext>
                </a:extLst>
              </a:tr>
              <a:tr h="609560">
                <a:tc>
                  <a:txBody>
                    <a:bodyPr/>
                    <a:lstStyle/>
                    <a:p>
                      <a:pPr marL="0" lvl="0" indent="0" algn="l" rtl="0">
                        <a:spcBef>
                          <a:spcPts val="0"/>
                        </a:spcBef>
                        <a:spcAft>
                          <a:spcPts val="0"/>
                        </a:spcAft>
                        <a:buNone/>
                      </a:pPr>
                      <a:r>
                        <a:rPr lang="en" sz="1300">
                          <a:latin typeface="Courier New"/>
                          <a:ea typeface="Courier New"/>
                          <a:cs typeface="Courier New"/>
                          <a:sym typeface="Courier New"/>
                        </a:rPr>
                        <a:t>e375</a:t>
                      </a:r>
                      <a:endParaRPr sz="1300">
                        <a:latin typeface="Courier New"/>
                        <a:ea typeface="Courier New"/>
                        <a:cs typeface="Courier New"/>
                        <a:sym typeface="Courier New"/>
                      </a:endParaRPr>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9DAF8"/>
                    </a:solidFill>
                  </a:tcPr>
                </a:tc>
                <a:tc>
                  <a:txBody>
                    <a:bodyPr/>
                    <a:lstStyle/>
                    <a:p>
                      <a:pPr marL="0" lvl="0" indent="0" algn="l" rtl="0">
                        <a:spcBef>
                          <a:spcPts val="0"/>
                        </a:spcBef>
                        <a:spcAft>
                          <a:spcPts val="0"/>
                        </a:spcAft>
                        <a:buNone/>
                      </a:pPr>
                      <a:r>
                        <a:rPr lang="en" sz="1800">
                          <a:latin typeface="+mj-lt"/>
                        </a:rPr>
                        <a:t>0</a:t>
                      </a:r>
                      <a:endParaRPr sz="1800">
                        <a:latin typeface="+mj-lt"/>
                      </a:endParaRPr>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9DAF8"/>
                    </a:solidFill>
                  </a:tcPr>
                </a:tc>
                <a:tc>
                  <a:txBody>
                    <a:bodyPr/>
                    <a:lstStyle/>
                    <a:p>
                      <a:pPr marL="0" lvl="0" indent="0" algn="l" rtl="0">
                        <a:spcBef>
                          <a:spcPts val="0"/>
                        </a:spcBef>
                        <a:spcAft>
                          <a:spcPts val="0"/>
                        </a:spcAft>
                        <a:buNone/>
                      </a:pPr>
                      <a:r>
                        <a:rPr lang="en" sz="1800">
                          <a:latin typeface="+mj-lt"/>
                        </a:rPr>
                        <a:t>17</a:t>
                      </a:r>
                      <a:endParaRPr sz="1800">
                        <a:latin typeface="+mj-lt"/>
                      </a:endParaRPr>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9DAF8"/>
                    </a:solidFill>
                  </a:tcPr>
                </a:tc>
                <a:tc>
                  <a:txBody>
                    <a:bodyPr/>
                    <a:lstStyle/>
                    <a:p>
                      <a:pPr marL="0" lvl="0" indent="0" algn="l" rtl="0">
                        <a:spcBef>
                          <a:spcPts val="0"/>
                        </a:spcBef>
                        <a:spcAft>
                          <a:spcPts val="0"/>
                        </a:spcAft>
                        <a:buNone/>
                      </a:pPr>
                      <a:r>
                        <a:rPr lang="en" sz="1800">
                          <a:latin typeface="+mj-lt"/>
                        </a:rPr>
                        <a:t>33</a:t>
                      </a:r>
                      <a:endParaRPr sz="1800">
                        <a:latin typeface="+mj-lt"/>
                      </a:endParaRPr>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9DAF8"/>
                    </a:solidFill>
                  </a:tcPr>
                </a:tc>
                <a:tc>
                  <a:txBody>
                    <a:bodyPr/>
                    <a:lstStyle/>
                    <a:p>
                      <a:pPr marL="0" lvl="0" indent="0" algn="l" rtl="0">
                        <a:spcBef>
                          <a:spcPts val="0"/>
                        </a:spcBef>
                        <a:spcAft>
                          <a:spcPts val="0"/>
                        </a:spcAft>
                        <a:buNone/>
                      </a:pPr>
                      <a:r>
                        <a:rPr lang="en" sz="1800" dirty="0">
                          <a:latin typeface="+mj-lt"/>
                        </a:rPr>
                        <a:t>25</a:t>
                      </a:r>
                      <a:endParaRPr sz="1800" dirty="0">
                        <a:latin typeface="+mj-lt"/>
                      </a:endParaRPr>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9DAF8"/>
                    </a:solidFill>
                  </a:tcPr>
                </a:tc>
                <a:tc>
                  <a:txBody>
                    <a:bodyPr/>
                    <a:lstStyle/>
                    <a:p>
                      <a:pPr marL="0" lvl="0" indent="0" algn="l" rtl="0">
                        <a:spcBef>
                          <a:spcPts val="0"/>
                        </a:spcBef>
                        <a:spcAft>
                          <a:spcPts val="0"/>
                        </a:spcAft>
                        <a:buNone/>
                      </a:pPr>
                      <a:r>
                        <a:rPr lang="en" sz="1800" dirty="0">
                          <a:latin typeface="+mj-lt"/>
                        </a:rPr>
                        <a:t>0</a:t>
                      </a:r>
                      <a:endParaRPr sz="1800" dirty="0">
                        <a:latin typeface="+mj-lt"/>
                      </a:endParaRPr>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9DAF8"/>
                    </a:solidFill>
                  </a:tcPr>
                </a:tc>
                <a:extLst>
                  <a:ext uri="{0D108BD9-81ED-4DB2-BD59-A6C34878D82A}">
                    <a16:rowId xmlns:a16="http://schemas.microsoft.com/office/drawing/2014/main" val="10002"/>
                  </a:ext>
                </a:extLst>
              </a:tr>
            </a:tbl>
          </a:graphicData>
        </a:graphic>
      </p:graphicFrame>
      <p:sp>
        <p:nvSpPr>
          <p:cNvPr id="1125" name="Google Shape;1125;p151"/>
          <p:cNvSpPr/>
          <p:nvPr/>
        </p:nvSpPr>
        <p:spPr>
          <a:xfrm>
            <a:off x="470704" y="1356770"/>
            <a:ext cx="3121600" cy="318400"/>
          </a:xfrm>
          <a:prstGeom prst="rect">
            <a:avLst/>
          </a:prstGeom>
          <a:solidFill>
            <a:schemeClr val="lt2"/>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r>
              <a:rPr lang="en" sz="1333">
                <a:latin typeface="Courier New"/>
                <a:ea typeface="Courier New"/>
                <a:cs typeface="Courier New"/>
                <a:sym typeface="Courier New"/>
              </a:rPr>
              <a:t>FeatureTable[Frequency]</a:t>
            </a:r>
            <a:endParaRPr sz="1333">
              <a:latin typeface="Courier New"/>
              <a:ea typeface="Courier New"/>
              <a:cs typeface="Courier New"/>
              <a:sym typeface="Courier New"/>
            </a:endParaRPr>
          </a:p>
        </p:txBody>
      </p:sp>
      <p:sp>
        <p:nvSpPr>
          <p:cNvPr id="1126" name="Google Shape;1126;p151"/>
          <p:cNvSpPr/>
          <p:nvPr/>
        </p:nvSpPr>
        <p:spPr>
          <a:xfrm>
            <a:off x="464343" y="133945"/>
            <a:ext cx="11547200" cy="1402000"/>
          </a:xfrm>
          <a:prstGeom prst="rect">
            <a:avLst/>
          </a:prstGeom>
          <a:noFill/>
          <a:ln>
            <a:noFill/>
          </a:ln>
        </p:spPr>
        <p:txBody>
          <a:bodyPr spcFirstLastPara="1" wrap="square" lIns="0" tIns="0" rIns="0" bIns="0" anchor="ctr" anchorCtr="0">
            <a:noAutofit/>
          </a:bodyPr>
          <a:lstStyle/>
          <a:p>
            <a:r>
              <a:rPr lang="en" sz="3200" dirty="0">
                <a:solidFill>
                  <a:schemeClr val="dk1"/>
                </a:solidFill>
                <a:latin typeface="+mj-lt"/>
              </a:rPr>
              <a:t>Faith’s Phylogenetic Diversity (PD): </a:t>
            </a:r>
            <a:endParaRPr sz="3200" dirty="0">
              <a:latin typeface="+mj-lt"/>
            </a:endParaRPr>
          </a:p>
          <a:p>
            <a:r>
              <a:rPr lang="en" sz="3200" dirty="0">
                <a:solidFill>
                  <a:schemeClr val="dk1"/>
                </a:solidFill>
                <a:latin typeface="+mj-lt"/>
              </a:rPr>
              <a:t>phylogenetic, alpha diversity metric measuring richness</a:t>
            </a:r>
            <a:endParaRPr sz="3200" dirty="0">
              <a:latin typeface="+mj-lt"/>
            </a:endParaRPr>
          </a:p>
        </p:txBody>
      </p:sp>
      <p:sp>
        <p:nvSpPr>
          <p:cNvPr id="1148" name="Google Shape;1148;p151"/>
          <p:cNvSpPr/>
          <p:nvPr/>
        </p:nvSpPr>
        <p:spPr>
          <a:xfrm>
            <a:off x="6987633" y="5954067"/>
            <a:ext cx="5071600" cy="842400"/>
          </a:xfrm>
          <a:prstGeom prst="rect">
            <a:avLst/>
          </a:prstGeom>
          <a:noFill/>
          <a:ln>
            <a:noFill/>
          </a:ln>
        </p:spPr>
        <p:txBody>
          <a:bodyPr spcFirstLastPara="1" wrap="square" lIns="0" tIns="0" rIns="0" bIns="0" anchor="ctr" anchorCtr="0">
            <a:noAutofit/>
          </a:bodyPr>
          <a:lstStyle/>
          <a:p>
            <a:r>
              <a:rPr lang="en" sz="1600">
                <a:solidFill>
                  <a:schemeClr val="dk1"/>
                </a:solidFill>
              </a:rPr>
              <a:t>Faith DP (1992) Conservation evaluation and phylogenetic diversity. Biological Conservation. 61:1-10.</a:t>
            </a:r>
            <a:endParaRPr sz="1600"/>
          </a:p>
        </p:txBody>
      </p:sp>
      <p:sp>
        <p:nvSpPr>
          <p:cNvPr id="1149" name="Google Shape;1149;p151"/>
          <p:cNvSpPr/>
          <p:nvPr/>
        </p:nvSpPr>
        <p:spPr>
          <a:xfrm>
            <a:off x="6818433" y="4152200"/>
            <a:ext cx="4882800" cy="842400"/>
          </a:xfrm>
          <a:prstGeom prst="rect">
            <a:avLst/>
          </a:prstGeom>
          <a:noFill/>
          <a:ln>
            <a:noFill/>
          </a:ln>
        </p:spPr>
        <p:txBody>
          <a:bodyPr spcFirstLastPara="1" wrap="square" lIns="0" tIns="0" rIns="0" bIns="0" anchor="ctr" anchorCtr="0">
            <a:noAutofit/>
          </a:bodyPr>
          <a:lstStyle/>
          <a:p>
            <a:r>
              <a:rPr lang="en" sz="2400" dirty="0">
                <a:solidFill>
                  <a:schemeClr val="dk1"/>
                </a:solidFill>
                <a:latin typeface="+mj-lt"/>
              </a:rPr>
              <a:t>Sum of branch length covered by a sample.</a:t>
            </a:r>
            <a:endParaRPr sz="2400" dirty="0">
              <a:latin typeface="+mj-lt"/>
            </a:endParaRPr>
          </a:p>
        </p:txBody>
      </p:sp>
      <p:graphicFrame>
        <p:nvGraphicFramePr>
          <p:cNvPr id="1150" name="Google Shape;1150;p151"/>
          <p:cNvGraphicFramePr/>
          <p:nvPr/>
        </p:nvGraphicFramePr>
        <p:xfrm>
          <a:off x="7792233" y="1687870"/>
          <a:ext cx="4217333" cy="1666120"/>
        </p:xfrm>
        <a:graphic>
          <a:graphicData uri="http://schemas.openxmlformats.org/drawingml/2006/table">
            <a:tbl>
              <a:tblPr>
                <a:noFill/>
              </a:tblPr>
              <a:tblGrid>
                <a:gridCol w="2153800">
                  <a:extLst>
                    <a:ext uri="{9D8B030D-6E8A-4147-A177-3AD203B41FA5}">
                      <a16:colId xmlns:a16="http://schemas.microsoft.com/office/drawing/2014/main" val="20000"/>
                    </a:ext>
                  </a:extLst>
                </a:gridCol>
                <a:gridCol w="2063533">
                  <a:extLst>
                    <a:ext uri="{9D8B030D-6E8A-4147-A177-3AD203B41FA5}">
                      <a16:colId xmlns:a16="http://schemas.microsoft.com/office/drawing/2014/main" val="20001"/>
                    </a:ext>
                  </a:extLst>
                </a:gridCol>
              </a:tblGrid>
              <a:tr h="447000">
                <a:tc>
                  <a:txBody>
                    <a:bodyPr/>
                    <a:lstStyle/>
                    <a:p>
                      <a:pPr marL="0" lvl="0" indent="0" algn="l" rtl="0">
                        <a:spcBef>
                          <a:spcPts val="0"/>
                        </a:spcBef>
                        <a:spcAft>
                          <a:spcPts val="0"/>
                        </a:spcAft>
                        <a:buNone/>
                      </a:pPr>
                      <a:endParaRPr sz="1300">
                        <a:latin typeface="Courier New"/>
                        <a:ea typeface="Courier New"/>
                        <a:cs typeface="Courier New"/>
                        <a:sym typeface="Courier New"/>
                      </a:endParaRPr>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1050" dirty="0">
                          <a:latin typeface="Courier New"/>
                          <a:ea typeface="Courier New"/>
                          <a:cs typeface="Courier New"/>
                          <a:sym typeface="Courier New"/>
                        </a:rPr>
                        <a:t>Faith’s PD</a:t>
                      </a:r>
                      <a:endParaRPr sz="1050" dirty="0">
                        <a:latin typeface="Courier New"/>
                        <a:ea typeface="Courier New"/>
                        <a:cs typeface="Courier New"/>
                        <a:sym typeface="Courier New"/>
                      </a:endParaRPr>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609560">
                <a:tc>
                  <a:txBody>
                    <a:bodyPr/>
                    <a:lstStyle/>
                    <a:p>
                      <a:pPr marL="0" lvl="0" indent="0" algn="l" rtl="0">
                        <a:spcBef>
                          <a:spcPts val="0"/>
                        </a:spcBef>
                        <a:spcAft>
                          <a:spcPts val="0"/>
                        </a:spcAft>
                        <a:buNone/>
                      </a:pPr>
                      <a:r>
                        <a:rPr lang="en" sz="1300">
                          <a:latin typeface="Courier New"/>
                          <a:ea typeface="Courier New"/>
                          <a:cs typeface="Courier New"/>
                          <a:sym typeface="Courier New"/>
                        </a:rPr>
                        <a:t>4ac2</a:t>
                      </a:r>
                      <a:endParaRPr sz="1300">
                        <a:latin typeface="Courier New"/>
                        <a:ea typeface="Courier New"/>
                        <a:cs typeface="Courier New"/>
                        <a:sym typeface="Courier New"/>
                      </a:endParaRPr>
                    </a:p>
                  </a:txBody>
                  <a:tcPr marL="121900" marR="121900" marT="121900" marB="121900">
                    <a:lnL w="9525" cap="flat" cmpd="sng">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CE5CD"/>
                    </a:solidFill>
                  </a:tcPr>
                </a:tc>
                <a:tc>
                  <a:txBody>
                    <a:bodyPr/>
                    <a:lstStyle/>
                    <a:p>
                      <a:pPr marL="0" lvl="0" indent="0" algn="l" rtl="0">
                        <a:spcBef>
                          <a:spcPts val="0"/>
                        </a:spcBef>
                        <a:spcAft>
                          <a:spcPts val="0"/>
                        </a:spcAft>
                        <a:buNone/>
                      </a:pPr>
                      <a:r>
                        <a:rPr lang="en" sz="1800" dirty="0">
                          <a:latin typeface="+mj-lt"/>
                        </a:rPr>
                        <a:t>3.35</a:t>
                      </a:r>
                      <a:endParaRPr sz="1800" dirty="0">
                        <a:latin typeface="+mj-lt"/>
                      </a:endParaRPr>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CE5CD"/>
                    </a:solidFill>
                  </a:tcPr>
                </a:tc>
                <a:extLst>
                  <a:ext uri="{0D108BD9-81ED-4DB2-BD59-A6C34878D82A}">
                    <a16:rowId xmlns:a16="http://schemas.microsoft.com/office/drawing/2014/main" val="10001"/>
                  </a:ext>
                </a:extLst>
              </a:tr>
              <a:tr h="609560">
                <a:tc>
                  <a:txBody>
                    <a:bodyPr/>
                    <a:lstStyle/>
                    <a:p>
                      <a:pPr marL="0" lvl="0" indent="0" algn="l" rtl="0">
                        <a:spcBef>
                          <a:spcPts val="0"/>
                        </a:spcBef>
                        <a:spcAft>
                          <a:spcPts val="0"/>
                        </a:spcAft>
                        <a:buNone/>
                      </a:pPr>
                      <a:r>
                        <a:rPr lang="en" sz="1300">
                          <a:latin typeface="Courier New"/>
                          <a:ea typeface="Courier New"/>
                          <a:cs typeface="Courier New"/>
                          <a:sym typeface="Courier New"/>
                        </a:rPr>
                        <a:t>e375</a:t>
                      </a:r>
                      <a:endParaRPr sz="1300">
                        <a:latin typeface="Courier New"/>
                        <a:ea typeface="Courier New"/>
                        <a:cs typeface="Courier New"/>
                        <a:sym typeface="Courier New"/>
                      </a:endParaRPr>
                    </a:p>
                  </a:txBody>
                  <a:tcPr marL="121900" marR="121900" marT="121900" marB="121900">
                    <a:lnL w="9525" cap="flat" cmpd="sng">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9DAF8"/>
                    </a:solidFill>
                  </a:tcPr>
                </a:tc>
                <a:tc>
                  <a:txBody>
                    <a:bodyPr/>
                    <a:lstStyle/>
                    <a:p>
                      <a:pPr marL="0" lvl="0" indent="0" algn="l" rtl="0">
                        <a:spcBef>
                          <a:spcPts val="0"/>
                        </a:spcBef>
                        <a:spcAft>
                          <a:spcPts val="0"/>
                        </a:spcAft>
                        <a:buNone/>
                      </a:pPr>
                      <a:r>
                        <a:rPr lang="en" sz="1800" dirty="0">
                          <a:latin typeface="+mj-lt"/>
                        </a:rPr>
                        <a:t>5.05</a:t>
                      </a:r>
                      <a:endParaRPr sz="1800" dirty="0">
                        <a:latin typeface="+mj-lt"/>
                      </a:endParaRPr>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9DAF8"/>
                    </a:solidFill>
                  </a:tcPr>
                </a:tc>
                <a:extLst>
                  <a:ext uri="{0D108BD9-81ED-4DB2-BD59-A6C34878D82A}">
                    <a16:rowId xmlns:a16="http://schemas.microsoft.com/office/drawing/2014/main" val="10002"/>
                  </a:ext>
                </a:extLst>
              </a:tr>
            </a:tbl>
          </a:graphicData>
        </a:graphic>
      </p:graphicFrame>
      <p:sp>
        <p:nvSpPr>
          <p:cNvPr id="1151" name="Google Shape;1151;p151"/>
          <p:cNvSpPr/>
          <p:nvPr/>
        </p:nvSpPr>
        <p:spPr>
          <a:xfrm>
            <a:off x="7785904" y="1369470"/>
            <a:ext cx="3121600" cy="318400"/>
          </a:xfrm>
          <a:prstGeom prst="rect">
            <a:avLst/>
          </a:prstGeom>
          <a:solidFill>
            <a:schemeClr val="lt2"/>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r>
              <a:rPr lang="en" sz="1333">
                <a:latin typeface="Courier New"/>
                <a:ea typeface="Courier New"/>
                <a:cs typeface="Courier New"/>
                <a:sym typeface="Courier New"/>
              </a:rPr>
              <a:t>SampleData[AlphaDiversity]</a:t>
            </a:r>
            <a:endParaRPr sz="1333">
              <a:latin typeface="Courier New"/>
              <a:ea typeface="Courier New"/>
              <a:cs typeface="Courier New"/>
              <a:sym typeface="Courier New"/>
            </a:endParaRPr>
          </a:p>
        </p:txBody>
      </p:sp>
      <p:cxnSp>
        <p:nvCxnSpPr>
          <p:cNvPr id="1152" name="Google Shape;1152;p151"/>
          <p:cNvCxnSpPr/>
          <p:nvPr/>
        </p:nvCxnSpPr>
        <p:spPr>
          <a:xfrm rot="10800000" flipH="1">
            <a:off x="6972433" y="2688270"/>
            <a:ext cx="686000" cy="11200"/>
          </a:xfrm>
          <a:prstGeom prst="straightConnector1">
            <a:avLst/>
          </a:prstGeom>
          <a:noFill/>
          <a:ln w="19050" cap="flat" cmpd="sng">
            <a:solidFill>
              <a:schemeClr val="dk2"/>
            </a:solidFill>
            <a:prstDash val="solid"/>
            <a:round/>
            <a:headEnd type="none" w="med" len="med"/>
            <a:tailEnd type="triangle" w="med" len="med"/>
          </a:ln>
        </p:spPr>
      </p:cxnSp>
      <p:grpSp>
        <p:nvGrpSpPr>
          <p:cNvPr id="31" name="Google Shape;1092;p150">
            <a:extLst>
              <a:ext uri="{FF2B5EF4-FFF2-40B4-BE49-F238E27FC236}">
                <a16:creationId xmlns:a16="http://schemas.microsoft.com/office/drawing/2014/main" id="{5F899402-60DB-6840-BFAE-BA4B0E35B4C1}"/>
              </a:ext>
            </a:extLst>
          </p:cNvPr>
          <p:cNvGrpSpPr/>
          <p:nvPr/>
        </p:nvGrpSpPr>
        <p:grpSpPr>
          <a:xfrm>
            <a:off x="669973" y="3545265"/>
            <a:ext cx="5756052" cy="3156800"/>
            <a:chOff x="223025" y="2679900"/>
            <a:chExt cx="4317039" cy="2367600"/>
          </a:xfrm>
        </p:grpSpPr>
        <p:sp>
          <p:nvSpPr>
            <p:cNvPr id="32" name="Google Shape;1093;p150">
              <a:extLst>
                <a:ext uri="{FF2B5EF4-FFF2-40B4-BE49-F238E27FC236}">
                  <a16:creationId xmlns:a16="http://schemas.microsoft.com/office/drawing/2014/main" id="{24D9C3C8-5174-3F44-BA59-498B39D02D8D}"/>
                </a:ext>
              </a:extLst>
            </p:cNvPr>
            <p:cNvSpPr txBox="1"/>
            <p:nvPr/>
          </p:nvSpPr>
          <p:spPr>
            <a:xfrm>
              <a:off x="223025" y="2900100"/>
              <a:ext cx="4230600" cy="21474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121900" tIns="121900" rIns="121900" bIns="121900" anchor="t" anchorCtr="0">
              <a:noAutofit/>
            </a:bodyPr>
            <a:lstStyle/>
            <a:p>
              <a:endParaRPr sz="800">
                <a:latin typeface="Courier New"/>
                <a:ea typeface="Courier New"/>
                <a:cs typeface="Courier New"/>
                <a:sym typeface="Courier New"/>
              </a:endParaRPr>
            </a:p>
            <a:p>
              <a:endParaRPr sz="1067">
                <a:highlight>
                  <a:srgbClr val="D9D2E9"/>
                </a:highlight>
                <a:latin typeface="Courier New"/>
                <a:ea typeface="Courier New"/>
                <a:cs typeface="Courier New"/>
                <a:sym typeface="Courier New"/>
              </a:endParaRPr>
            </a:p>
            <a:p>
              <a:endParaRPr sz="1067">
                <a:highlight>
                  <a:srgbClr val="D9D2E9"/>
                </a:highlight>
                <a:latin typeface="Courier New"/>
                <a:ea typeface="Courier New"/>
                <a:cs typeface="Courier New"/>
                <a:sym typeface="Courier New"/>
              </a:endParaRPr>
            </a:p>
            <a:p>
              <a:endParaRPr sz="1067">
                <a:latin typeface="Courier New"/>
                <a:ea typeface="Courier New"/>
                <a:cs typeface="Courier New"/>
                <a:sym typeface="Courier New"/>
              </a:endParaRPr>
            </a:p>
          </p:txBody>
        </p:sp>
        <p:sp>
          <p:nvSpPr>
            <p:cNvPr id="33" name="Google Shape;1094;p150">
              <a:extLst>
                <a:ext uri="{FF2B5EF4-FFF2-40B4-BE49-F238E27FC236}">
                  <a16:creationId xmlns:a16="http://schemas.microsoft.com/office/drawing/2014/main" id="{2AAC8148-381F-8E4C-81E1-E5E3D71E5987}"/>
                </a:ext>
              </a:extLst>
            </p:cNvPr>
            <p:cNvSpPr/>
            <p:nvPr/>
          </p:nvSpPr>
          <p:spPr>
            <a:xfrm>
              <a:off x="224039" y="2679900"/>
              <a:ext cx="1629300" cy="220200"/>
            </a:xfrm>
            <a:prstGeom prst="rect">
              <a:avLst/>
            </a:prstGeom>
            <a:solidFill>
              <a:schemeClr val="lt2"/>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r>
                <a:rPr lang="en" sz="1333">
                  <a:latin typeface="Courier New"/>
                  <a:ea typeface="Courier New"/>
                  <a:cs typeface="Courier New"/>
                  <a:sym typeface="Courier New"/>
                </a:rPr>
                <a:t>Phylogeny[Rooted]</a:t>
              </a:r>
              <a:endParaRPr sz="1333">
                <a:latin typeface="Courier New"/>
                <a:ea typeface="Courier New"/>
                <a:cs typeface="Courier New"/>
                <a:sym typeface="Courier New"/>
              </a:endParaRPr>
            </a:p>
          </p:txBody>
        </p:sp>
        <p:grpSp>
          <p:nvGrpSpPr>
            <p:cNvPr id="34" name="Google Shape;1095;p150">
              <a:extLst>
                <a:ext uri="{FF2B5EF4-FFF2-40B4-BE49-F238E27FC236}">
                  <a16:creationId xmlns:a16="http://schemas.microsoft.com/office/drawing/2014/main" id="{9109BBF4-9606-AC42-8467-0ECFE186FA42}"/>
                </a:ext>
              </a:extLst>
            </p:cNvPr>
            <p:cNvGrpSpPr/>
            <p:nvPr/>
          </p:nvGrpSpPr>
          <p:grpSpPr>
            <a:xfrm>
              <a:off x="309635" y="2909194"/>
              <a:ext cx="4230429" cy="2074186"/>
              <a:chOff x="4576835" y="2967313"/>
              <a:chExt cx="4230429" cy="2074186"/>
            </a:xfrm>
          </p:grpSpPr>
          <p:cxnSp>
            <p:nvCxnSpPr>
              <p:cNvPr id="35" name="Google Shape;1096;p150">
                <a:extLst>
                  <a:ext uri="{FF2B5EF4-FFF2-40B4-BE49-F238E27FC236}">
                    <a16:creationId xmlns:a16="http://schemas.microsoft.com/office/drawing/2014/main" id="{6D0B59F9-9C5B-244F-8DAB-C2D6F45E9800}"/>
                  </a:ext>
                </a:extLst>
              </p:cNvPr>
              <p:cNvCxnSpPr/>
              <p:nvPr/>
            </p:nvCxnSpPr>
            <p:spPr>
              <a:xfrm>
                <a:off x="4576835" y="4177275"/>
                <a:ext cx="1540200" cy="632100"/>
              </a:xfrm>
              <a:prstGeom prst="bentConnector3">
                <a:avLst>
                  <a:gd name="adj1" fmla="val 24528"/>
                </a:avLst>
              </a:prstGeom>
              <a:noFill/>
              <a:ln w="28575" cap="flat" cmpd="sng">
                <a:solidFill>
                  <a:schemeClr val="dk2"/>
                </a:solidFill>
                <a:prstDash val="solid"/>
                <a:round/>
                <a:headEnd type="none" w="med" len="med"/>
                <a:tailEnd type="none" w="med" len="med"/>
              </a:ln>
            </p:spPr>
          </p:cxnSp>
          <p:cxnSp>
            <p:nvCxnSpPr>
              <p:cNvPr id="36" name="Google Shape;1097;p150">
                <a:extLst>
                  <a:ext uri="{FF2B5EF4-FFF2-40B4-BE49-F238E27FC236}">
                    <a16:creationId xmlns:a16="http://schemas.microsoft.com/office/drawing/2014/main" id="{211546B7-73FF-A348-9E96-F12A886CB53B}"/>
                  </a:ext>
                </a:extLst>
              </p:cNvPr>
              <p:cNvCxnSpPr/>
              <p:nvPr/>
            </p:nvCxnSpPr>
            <p:spPr>
              <a:xfrm>
                <a:off x="5819200" y="4809425"/>
                <a:ext cx="820800" cy="159600"/>
              </a:xfrm>
              <a:prstGeom prst="bentConnector3">
                <a:avLst>
                  <a:gd name="adj1" fmla="val 50000"/>
                </a:avLst>
              </a:prstGeom>
              <a:noFill/>
              <a:ln w="28575" cap="flat" cmpd="sng">
                <a:solidFill>
                  <a:schemeClr val="dk2"/>
                </a:solidFill>
                <a:prstDash val="solid"/>
                <a:round/>
                <a:headEnd type="none" w="med" len="med"/>
                <a:tailEnd type="none" w="med" len="med"/>
              </a:ln>
            </p:spPr>
          </p:cxnSp>
          <p:cxnSp>
            <p:nvCxnSpPr>
              <p:cNvPr id="37" name="Google Shape;1098;p150">
                <a:extLst>
                  <a:ext uri="{FF2B5EF4-FFF2-40B4-BE49-F238E27FC236}">
                    <a16:creationId xmlns:a16="http://schemas.microsoft.com/office/drawing/2014/main" id="{353A73E6-F2FE-2A4C-879A-71CBC89AEFFB}"/>
                  </a:ext>
                </a:extLst>
              </p:cNvPr>
              <p:cNvCxnSpPr/>
              <p:nvPr/>
            </p:nvCxnSpPr>
            <p:spPr>
              <a:xfrm rot="10800000" flipH="1">
                <a:off x="5971920" y="4526225"/>
                <a:ext cx="1387500" cy="283200"/>
              </a:xfrm>
              <a:prstGeom prst="bentConnector3">
                <a:avLst>
                  <a:gd name="adj1" fmla="val 18309"/>
                </a:avLst>
              </a:prstGeom>
              <a:noFill/>
              <a:ln w="28575" cap="flat" cmpd="sng">
                <a:solidFill>
                  <a:schemeClr val="dk2"/>
                </a:solidFill>
                <a:prstDash val="solid"/>
                <a:round/>
                <a:headEnd type="none" w="med" len="med"/>
                <a:tailEnd type="none" w="med" len="med"/>
              </a:ln>
            </p:spPr>
          </p:cxnSp>
          <p:cxnSp>
            <p:nvCxnSpPr>
              <p:cNvPr id="38" name="Google Shape;1099;p150">
                <a:extLst>
                  <a:ext uri="{FF2B5EF4-FFF2-40B4-BE49-F238E27FC236}">
                    <a16:creationId xmlns:a16="http://schemas.microsoft.com/office/drawing/2014/main" id="{724E71EC-52DA-8745-909A-FFF439A94545}"/>
                  </a:ext>
                </a:extLst>
              </p:cNvPr>
              <p:cNvCxnSpPr/>
              <p:nvPr/>
            </p:nvCxnSpPr>
            <p:spPr>
              <a:xfrm rot="10800000" flipH="1">
                <a:off x="4584100" y="3791775"/>
                <a:ext cx="1235100" cy="385500"/>
              </a:xfrm>
              <a:prstGeom prst="bentConnector3">
                <a:avLst>
                  <a:gd name="adj1" fmla="val 30000"/>
                </a:avLst>
              </a:prstGeom>
              <a:noFill/>
              <a:ln w="28575" cap="flat" cmpd="sng">
                <a:solidFill>
                  <a:schemeClr val="dk2"/>
                </a:solidFill>
                <a:prstDash val="solid"/>
                <a:round/>
                <a:headEnd type="none" w="med" len="med"/>
                <a:tailEnd type="none" w="med" len="med"/>
              </a:ln>
            </p:spPr>
          </p:cxnSp>
          <p:cxnSp>
            <p:nvCxnSpPr>
              <p:cNvPr id="39" name="Google Shape;1100;p150">
                <a:extLst>
                  <a:ext uri="{FF2B5EF4-FFF2-40B4-BE49-F238E27FC236}">
                    <a16:creationId xmlns:a16="http://schemas.microsoft.com/office/drawing/2014/main" id="{60410DB2-3F25-1F4C-B32C-A64C8BE0008A}"/>
                  </a:ext>
                </a:extLst>
              </p:cNvPr>
              <p:cNvCxnSpPr/>
              <p:nvPr/>
            </p:nvCxnSpPr>
            <p:spPr>
              <a:xfrm rot="10800000" flipH="1">
                <a:off x="5441200" y="3276375"/>
                <a:ext cx="1242300" cy="515400"/>
              </a:xfrm>
              <a:prstGeom prst="bentConnector3">
                <a:avLst>
                  <a:gd name="adj1" fmla="val 30422"/>
                </a:avLst>
              </a:prstGeom>
              <a:noFill/>
              <a:ln w="28575" cap="flat" cmpd="sng">
                <a:solidFill>
                  <a:schemeClr val="dk2"/>
                </a:solidFill>
                <a:prstDash val="solid"/>
                <a:round/>
                <a:headEnd type="none" w="med" len="med"/>
                <a:tailEnd type="none" w="med" len="med"/>
              </a:ln>
            </p:spPr>
          </p:cxnSp>
          <p:cxnSp>
            <p:nvCxnSpPr>
              <p:cNvPr id="40" name="Google Shape;1101;p150">
                <a:extLst>
                  <a:ext uri="{FF2B5EF4-FFF2-40B4-BE49-F238E27FC236}">
                    <a16:creationId xmlns:a16="http://schemas.microsoft.com/office/drawing/2014/main" id="{982655AA-76C1-3246-AB86-DE4E27D63EEC}"/>
                  </a:ext>
                </a:extLst>
              </p:cNvPr>
              <p:cNvCxnSpPr/>
              <p:nvPr/>
            </p:nvCxnSpPr>
            <p:spPr>
              <a:xfrm>
                <a:off x="5499530" y="3791775"/>
                <a:ext cx="639300" cy="174900"/>
              </a:xfrm>
              <a:prstGeom prst="bentConnector3">
                <a:avLst>
                  <a:gd name="adj1" fmla="val 50000"/>
                </a:avLst>
              </a:prstGeom>
              <a:noFill/>
              <a:ln w="28575" cap="flat" cmpd="sng">
                <a:solidFill>
                  <a:schemeClr val="dk2"/>
                </a:solidFill>
                <a:prstDash val="solid"/>
                <a:round/>
                <a:headEnd type="none" w="med" len="med"/>
                <a:tailEnd type="none" w="med" len="med"/>
              </a:ln>
            </p:spPr>
          </p:cxnSp>
          <p:cxnSp>
            <p:nvCxnSpPr>
              <p:cNvPr id="41" name="Google Shape;1102;p150">
                <a:extLst>
                  <a:ext uri="{FF2B5EF4-FFF2-40B4-BE49-F238E27FC236}">
                    <a16:creationId xmlns:a16="http://schemas.microsoft.com/office/drawing/2014/main" id="{B1225276-947E-C44E-95ED-81FFFDBF2591}"/>
                  </a:ext>
                </a:extLst>
              </p:cNvPr>
              <p:cNvCxnSpPr/>
              <p:nvPr/>
            </p:nvCxnSpPr>
            <p:spPr>
              <a:xfrm>
                <a:off x="5840824" y="3966514"/>
                <a:ext cx="1896300" cy="130800"/>
              </a:xfrm>
              <a:prstGeom prst="bentConnector3">
                <a:avLst>
                  <a:gd name="adj1" fmla="val 49426"/>
                </a:avLst>
              </a:prstGeom>
              <a:noFill/>
              <a:ln w="28575" cap="flat" cmpd="sng">
                <a:solidFill>
                  <a:schemeClr val="dk2"/>
                </a:solidFill>
                <a:prstDash val="solid"/>
                <a:round/>
                <a:headEnd type="none" w="med" len="med"/>
                <a:tailEnd type="none" w="med" len="med"/>
              </a:ln>
            </p:spPr>
          </p:cxnSp>
          <p:cxnSp>
            <p:nvCxnSpPr>
              <p:cNvPr id="42" name="Google Shape;1103;p150">
                <a:extLst>
                  <a:ext uri="{FF2B5EF4-FFF2-40B4-BE49-F238E27FC236}">
                    <a16:creationId xmlns:a16="http://schemas.microsoft.com/office/drawing/2014/main" id="{DD9D0CA6-36DF-984F-AF34-B2BD8099F3CD}"/>
                  </a:ext>
                </a:extLst>
              </p:cNvPr>
              <p:cNvCxnSpPr/>
              <p:nvPr/>
            </p:nvCxnSpPr>
            <p:spPr>
              <a:xfrm rot="10800000" flipH="1">
                <a:off x="6022550" y="3624900"/>
                <a:ext cx="1518300" cy="341700"/>
              </a:xfrm>
              <a:prstGeom prst="bentConnector3">
                <a:avLst>
                  <a:gd name="adj1" fmla="val 50000"/>
                </a:avLst>
              </a:prstGeom>
              <a:noFill/>
              <a:ln w="28575" cap="flat" cmpd="sng">
                <a:solidFill>
                  <a:schemeClr val="dk2"/>
                </a:solidFill>
                <a:prstDash val="solid"/>
                <a:round/>
                <a:headEnd type="none" w="med" len="med"/>
                <a:tailEnd type="none" w="med" len="med"/>
              </a:ln>
            </p:spPr>
          </p:cxnSp>
          <p:sp>
            <p:nvSpPr>
              <p:cNvPr id="43" name="Google Shape;1104;p150">
                <a:extLst>
                  <a:ext uri="{FF2B5EF4-FFF2-40B4-BE49-F238E27FC236}">
                    <a16:creationId xmlns:a16="http://schemas.microsoft.com/office/drawing/2014/main" id="{BE9FF833-9DB7-7A40-B877-F81C6B8103ED}"/>
                  </a:ext>
                </a:extLst>
              </p:cNvPr>
              <p:cNvSpPr txBox="1"/>
              <p:nvPr/>
            </p:nvSpPr>
            <p:spPr>
              <a:xfrm>
                <a:off x="7702964" y="2971499"/>
                <a:ext cx="1104300" cy="2070000"/>
              </a:xfrm>
              <a:prstGeom prst="rect">
                <a:avLst/>
              </a:prstGeom>
              <a:noFill/>
              <a:ln>
                <a:noFill/>
              </a:ln>
            </p:spPr>
            <p:txBody>
              <a:bodyPr spcFirstLastPara="1" wrap="square" lIns="121900" tIns="121900" rIns="121900" bIns="121900" anchor="t" anchorCtr="0">
                <a:noAutofit/>
              </a:bodyPr>
              <a:lstStyle/>
              <a:p>
                <a:r>
                  <a:rPr lang="en" sz="2000" dirty="0">
                    <a:latin typeface="+mj-lt"/>
                    <a:ea typeface="Consolas"/>
                    <a:cs typeface="Consolas"/>
                    <a:sym typeface="Consolas"/>
                  </a:rPr>
                  <a:t>feature1</a:t>
                </a:r>
                <a:endParaRPr sz="2000" dirty="0">
                  <a:latin typeface="+mj-lt"/>
                  <a:ea typeface="Consolas"/>
                  <a:cs typeface="Consolas"/>
                  <a:sym typeface="Consolas"/>
                </a:endParaRPr>
              </a:p>
              <a:p>
                <a:endParaRPr sz="2000" dirty="0">
                  <a:latin typeface="+mj-lt"/>
                  <a:ea typeface="Consolas"/>
                  <a:cs typeface="Consolas"/>
                  <a:sym typeface="Consolas"/>
                </a:endParaRPr>
              </a:p>
              <a:p>
                <a:r>
                  <a:rPr lang="en" sz="2000" dirty="0">
                    <a:latin typeface="+mj-lt"/>
                    <a:ea typeface="Consolas"/>
                    <a:cs typeface="Consolas"/>
                    <a:sym typeface="Consolas"/>
                  </a:rPr>
                  <a:t>feature2 </a:t>
                </a:r>
                <a:endParaRPr sz="2000" dirty="0">
                  <a:latin typeface="+mj-lt"/>
                  <a:ea typeface="Consolas"/>
                  <a:cs typeface="Consolas"/>
                  <a:sym typeface="Consolas"/>
                </a:endParaRPr>
              </a:p>
              <a:p>
                <a:endParaRPr sz="2000" dirty="0">
                  <a:latin typeface="+mj-lt"/>
                  <a:ea typeface="Consolas"/>
                  <a:cs typeface="Consolas"/>
                  <a:sym typeface="Consolas"/>
                </a:endParaRPr>
              </a:p>
              <a:p>
                <a:r>
                  <a:rPr lang="en" sz="2000" dirty="0">
                    <a:latin typeface="+mj-lt"/>
                    <a:ea typeface="Consolas"/>
                    <a:cs typeface="Consolas"/>
                    <a:sym typeface="Consolas"/>
                  </a:rPr>
                  <a:t>feature3</a:t>
                </a:r>
                <a:endParaRPr sz="2000" dirty="0">
                  <a:latin typeface="+mj-lt"/>
                  <a:ea typeface="Consolas"/>
                  <a:cs typeface="Consolas"/>
                  <a:sym typeface="Consolas"/>
                </a:endParaRPr>
              </a:p>
              <a:p>
                <a:endParaRPr sz="2000" dirty="0">
                  <a:latin typeface="+mj-lt"/>
                  <a:ea typeface="Consolas"/>
                  <a:cs typeface="Consolas"/>
                  <a:sym typeface="Consolas"/>
                </a:endParaRPr>
              </a:p>
              <a:p>
                <a:r>
                  <a:rPr lang="en" sz="2000" dirty="0">
                    <a:latin typeface="+mj-lt"/>
                    <a:ea typeface="Consolas"/>
                    <a:cs typeface="Consolas"/>
                    <a:sym typeface="Consolas"/>
                  </a:rPr>
                  <a:t>feature4</a:t>
                </a:r>
                <a:endParaRPr sz="2000" dirty="0">
                  <a:latin typeface="+mj-lt"/>
                  <a:ea typeface="Consolas"/>
                  <a:cs typeface="Consolas"/>
                  <a:sym typeface="Consolas"/>
                </a:endParaRPr>
              </a:p>
              <a:p>
                <a:endParaRPr sz="2000" dirty="0">
                  <a:latin typeface="+mj-lt"/>
                  <a:ea typeface="Consolas"/>
                  <a:cs typeface="Consolas"/>
                  <a:sym typeface="Consolas"/>
                </a:endParaRPr>
              </a:p>
              <a:p>
                <a:r>
                  <a:rPr lang="en" sz="2000" dirty="0">
                    <a:latin typeface="+mj-lt"/>
                    <a:ea typeface="Consolas"/>
                    <a:cs typeface="Consolas"/>
                    <a:sym typeface="Consolas"/>
                  </a:rPr>
                  <a:t>feature5</a:t>
                </a:r>
                <a:endParaRPr sz="2000" dirty="0">
                  <a:latin typeface="+mj-lt"/>
                  <a:ea typeface="Consolas"/>
                  <a:cs typeface="Consolas"/>
                  <a:sym typeface="Consolas"/>
                </a:endParaRPr>
              </a:p>
            </p:txBody>
          </p:sp>
          <p:sp>
            <p:nvSpPr>
              <p:cNvPr id="44" name="Google Shape;1105;p150">
                <a:extLst>
                  <a:ext uri="{FF2B5EF4-FFF2-40B4-BE49-F238E27FC236}">
                    <a16:creationId xmlns:a16="http://schemas.microsoft.com/office/drawing/2014/main" id="{AB327DC3-E339-DD4A-9502-F479E699A840}"/>
                  </a:ext>
                </a:extLst>
              </p:cNvPr>
              <p:cNvSpPr txBox="1"/>
              <p:nvPr/>
            </p:nvSpPr>
            <p:spPr>
              <a:xfrm>
                <a:off x="5113825" y="3414663"/>
                <a:ext cx="603000" cy="283500"/>
              </a:xfrm>
              <a:prstGeom prst="rect">
                <a:avLst/>
              </a:prstGeom>
              <a:noFill/>
              <a:ln>
                <a:noFill/>
              </a:ln>
            </p:spPr>
            <p:txBody>
              <a:bodyPr spcFirstLastPara="1" wrap="square" lIns="121900" tIns="121900" rIns="121900" bIns="121900" anchor="t" anchorCtr="0">
                <a:noAutofit/>
              </a:bodyPr>
              <a:lstStyle/>
              <a:p>
                <a:r>
                  <a:rPr lang="en" sz="2000">
                    <a:latin typeface="+mj-lt"/>
                  </a:rPr>
                  <a:t>1.25</a:t>
                </a:r>
                <a:endParaRPr sz="2000">
                  <a:latin typeface="+mj-lt"/>
                </a:endParaRPr>
              </a:p>
            </p:txBody>
          </p:sp>
          <p:sp>
            <p:nvSpPr>
              <p:cNvPr id="45" name="Google Shape;1106;p150">
                <a:extLst>
                  <a:ext uri="{FF2B5EF4-FFF2-40B4-BE49-F238E27FC236}">
                    <a16:creationId xmlns:a16="http://schemas.microsoft.com/office/drawing/2014/main" id="{6CF5FC70-6AA7-BB47-956C-3014BE43A21A}"/>
                  </a:ext>
                </a:extLst>
              </p:cNvPr>
              <p:cNvSpPr txBox="1"/>
              <p:nvPr/>
            </p:nvSpPr>
            <p:spPr>
              <a:xfrm>
                <a:off x="5928100" y="2967313"/>
                <a:ext cx="603000" cy="283500"/>
              </a:xfrm>
              <a:prstGeom prst="rect">
                <a:avLst/>
              </a:prstGeom>
              <a:noFill/>
              <a:ln>
                <a:noFill/>
              </a:ln>
            </p:spPr>
            <p:txBody>
              <a:bodyPr spcFirstLastPara="1" wrap="square" lIns="121900" tIns="121900" rIns="121900" bIns="121900" anchor="t" anchorCtr="0">
                <a:noAutofit/>
              </a:bodyPr>
              <a:lstStyle/>
              <a:p>
                <a:r>
                  <a:rPr lang="en" sz="2000">
                    <a:latin typeface="+mj-lt"/>
                  </a:rPr>
                  <a:t>0.5</a:t>
                </a:r>
                <a:endParaRPr sz="2000">
                  <a:latin typeface="+mj-lt"/>
                </a:endParaRPr>
              </a:p>
            </p:txBody>
          </p:sp>
          <p:sp>
            <p:nvSpPr>
              <p:cNvPr id="46" name="Google Shape;1107;p150">
                <a:extLst>
                  <a:ext uri="{FF2B5EF4-FFF2-40B4-BE49-F238E27FC236}">
                    <a16:creationId xmlns:a16="http://schemas.microsoft.com/office/drawing/2014/main" id="{483CB086-51A9-BD45-997D-B4FEBF6796EA}"/>
                  </a:ext>
                </a:extLst>
              </p:cNvPr>
              <p:cNvSpPr txBox="1"/>
              <p:nvPr/>
            </p:nvSpPr>
            <p:spPr>
              <a:xfrm>
                <a:off x="6974062" y="3312847"/>
                <a:ext cx="603000" cy="283500"/>
              </a:xfrm>
              <a:prstGeom prst="rect">
                <a:avLst/>
              </a:prstGeom>
              <a:noFill/>
              <a:ln>
                <a:noFill/>
              </a:ln>
            </p:spPr>
            <p:txBody>
              <a:bodyPr spcFirstLastPara="1" wrap="square" lIns="121900" tIns="121900" rIns="121900" bIns="121900" anchor="t" anchorCtr="0">
                <a:noAutofit/>
              </a:bodyPr>
              <a:lstStyle/>
              <a:p>
                <a:r>
                  <a:rPr lang="en" sz="2000">
                    <a:latin typeface="+mj-lt"/>
                  </a:rPr>
                  <a:t>0.5</a:t>
                </a:r>
                <a:endParaRPr sz="2000">
                  <a:latin typeface="+mj-lt"/>
                </a:endParaRPr>
              </a:p>
            </p:txBody>
          </p:sp>
          <p:sp>
            <p:nvSpPr>
              <p:cNvPr id="47" name="Google Shape;1108;p150">
                <a:extLst>
                  <a:ext uri="{FF2B5EF4-FFF2-40B4-BE49-F238E27FC236}">
                    <a16:creationId xmlns:a16="http://schemas.microsoft.com/office/drawing/2014/main" id="{2234769F-3AF8-6448-BA2F-A5555DDD81AB}"/>
                  </a:ext>
                </a:extLst>
              </p:cNvPr>
              <p:cNvSpPr txBox="1"/>
              <p:nvPr/>
            </p:nvSpPr>
            <p:spPr>
              <a:xfrm>
                <a:off x="6974050" y="3775651"/>
                <a:ext cx="603000" cy="283500"/>
              </a:xfrm>
              <a:prstGeom prst="rect">
                <a:avLst/>
              </a:prstGeom>
              <a:noFill/>
              <a:ln>
                <a:noFill/>
              </a:ln>
            </p:spPr>
            <p:txBody>
              <a:bodyPr spcFirstLastPara="1" wrap="square" lIns="121900" tIns="121900" rIns="121900" bIns="121900" anchor="t" anchorCtr="0">
                <a:noAutofit/>
              </a:bodyPr>
              <a:lstStyle/>
              <a:p>
                <a:r>
                  <a:rPr lang="en" sz="2000">
                    <a:latin typeface="+mj-lt"/>
                  </a:rPr>
                  <a:t>0.6</a:t>
                </a:r>
                <a:endParaRPr sz="2000">
                  <a:latin typeface="+mj-lt"/>
                </a:endParaRPr>
              </a:p>
            </p:txBody>
          </p:sp>
          <p:sp>
            <p:nvSpPr>
              <p:cNvPr id="48" name="Google Shape;1109;p150">
                <a:extLst>
                  <a:ext uri="{FF2B5EF4-FFF2-40B4-BE49-F238E27FC236}">
                    <a16:creationId xmlns:a16="http://schemas.microsoft.com/office/drawing/2014/main" id="{C052ABCD-90AD-E245-9CF3-BA99A567BA16}"/>
                  </a:ext>
                </a:extLst>
              </p:cNvPr>
              <p:cNvSpPr txBox="1"/>
              <p:nvPr/>
            </p:nvSpPr>
            <p:spPr>
              <a:xfrm>
                <a:off x="5161625" y="4460638"/>
                <a:ext cx="603000" cy="283500"/>
              </a:xfrm>
              <a:prstGeom prst="rect">
                <a:avLst/>
              </a:prstGeom>
              <a:noFill/>
              <a:ln>
                <a:noFill/>
              </a:ln>
            </p:spPr>
            <p:txBody>
              <a:bodyPr spcFirstLastPara="1" wrap="square" lIns="121900" tIns="121900" rIns="121900" bIns="121900" anchor="t" anchorCtr="0">
                <a:noAutofit/>
              </a:bodyPr>
              <a:lstStyle/>
              <a:p>
                <a:r>
                  <a:rPr lang="en" sz="2000">
                    <a:latin typeface="+mj-lt"/>
                  </a:rPr>
                  <a:t>1.45</a:t>
                </a:r>
                <a:endParaRPr sz="2000">
                  <a:latin typeface="+mj-lt"/>
                </a:endParaRPr>
              </a:p>
            </p:txBody>
          </p:sp>
          <p:sp>
            <p:nvSpPr>
              <p:cNvPr id="49" name="Google Shape;1110;p150">
                <a:extLst>
                  <a:ext uri="{FF2B5EF4-FFF2-40B4-BE49-F238E27FC236}">
                    <a16:creationId xmlns:a16="http://schemas.microsoft.com/office/drawing/2014/main" id="{431DDF21-833F-E94A-8D07-5BB4517840E6}"/>
                  </a:ext>
                </a:extLst>
              </p:cNvPr>
              <p:cNvSpPr txBox="1"/>
              <p:nvPr/>
            </p:nvSpPr>
            <p:spPr>
              <a:xfrm>
                <a:off x="6229312" y="4660682"/>
                <a:ext cx="603000" cy="283500"/>
              </a:xfrm>
              <a:prstGeom prst="rect">
                <a:avLst/>
              </a:prstGeom>
              <a:noFill/>
              <a:ln>
                <a:noFill/>
              </a:ln>
            </p:spPr>
            <p:txBody>
              <a:bodyPr spcFirstLastPara="1" wrap="square" lIns="121900" tIns="121900" rIns="121900" bIns="121900" anchor="t" anchorCtr="0">
                <a:noAutofit/>
              </a:bodyPr>
              <a:lstStyle/>
              <a:p>
                <a:r>
                  <a:rPr lang="en" sz="2000">
                    <a:latin typeface="+mj-lt"/>
                  </a:rPr>
                  <a:t>0.25</a:t>
                </a:r>
                <a:endParaRPr sz="2000">
                  <a:latin typeface="+mj-lt"/>
                </a:endParaRPr>
              </a:p>
            </p:txBody>
          </p:sp>
          <p:sp>
            <p:nvSpPr>
              <p:cNvPr id="50" name="Google Shape;1111;p150">
                <a:extLst>
                  <a:ext uri="{FF2B5EF4-FFF2-40B4-BE49-F238E27FC236}">
                    <a16:creationId xmlns:a16="http://schemas.microsoft.com/office/drawing/2014/main" id="{E77CB40C-72D9-4148-8451-31A9B65886DA}"/>
                  </a:ext>
                </a:extLst>
              </p:cNvPr>
              <p:cNvSpPr txBox="1"/>
              <p:nvPr/>
            </p:nvSpPr>
            <p:spPr>
              <a:xfrm>
                <a:off x="6219040" y="4188151"/>
                <a:ext cx="603000" cy="283500"/>
              </a:xfrm>
              <a:prstGeom prst="rect">
                <a:avLst/>
              </a:prstGeom>
              <a:noFill/>
              <a:ln>
                <a:noFill/>
              </a:ln>
            </p:spPr>
            <p:txBody>
              <a:bodyPr spcFirstLastPara="1" wrap="square" lIns="121900" tIns="121900" rIns="121900" bIns="121900" anchor="t" anchorCtr="0">
                <a:noAutofit/>
              </a:bodyPr>
              <a:lstStyle/>
              <a:p>
                <a:r>
                  <a:rPr lang="en" sz="2000">
                    <a:latin typeface="+mj-lt"/>
                  </a:rPr>
                  <a:t>0.75</a:t>
                </a:r>
                <a:endParaRPr sz="2000">
                  <a:latin typeface="+mj-lt"/>
                </a:endParaRPr>
              </a:p>
            </p:txBody>
          </p:sp>
          <p:sp>
            <p:nvSpPr>
              <p:cNvPr id="51" name="Google Shape;1112;p150">
                <a:extLst>
                  <a:ext uri="{FF2B5EF4-FFF2-40B4-BE49-F238E27FC236}">
                    <a16:creationId xmlns:a16="http://schemas.microsoft.com/office/drawing/2014/main" id="{1AD8D34B-BB1B-BB49-9E4E-2AC97E2723CA}"/>
                  </a:ext>
                </a:extLst>
              </p:cNvPr>
              <p:cNvSpPr txBox="1"/>
              <p:nvPr/>
            </p:nvSpPr>
            <p:spPr>
              <a:xfrm>
                <a:off x="5928100" y="3653113"/>
                <a:ext cx="603000" cy="283500"/>
              </a:xfrm>
              <a:prstGeom prst="rect">
                <a:avLst/>
              </a:prstGeom>
              <a:noFill/>
              <a:ln>
                <a:noFill/>
              </a:ln>
            </p:spPr>
            <p:txBody>
              <a:bodyPr spcFirstLastPara="1" wrap="square" lIns="121900" tIns="121900" rIns="121900" bIns="121900" anchor="t" anchorCtr="0">
                <a:noAutofit/>
              </a:bodyPr>
              <a:lstStyle/>
              <a:p>
                <a:r>
                  <a:rPr lang="en" sz="2000">
                    <a:latin typeface="+mj-lt"/>
                  </a:rPr>
                  <a:t>0.5</a:t>
                </a:r>
                <a:endParaRPr sz="2000">
                  <a:latin typeface="+mj-lt"/>
                </a:endParaRPr>
              </a:p>
            </p:txBody>
          </p:sp>
        </p:grpSp>
      </p:grpSp>
      <p:sp>
        <p:nvSpPr>
          <p:cNvPr id="2" name="TextBox 1">
            <a:extLst>
              <a:ext uri="{FF2B5EF4-FFF2-40B4-BE49-F238E27FC236}">
                <a16:creationId xmlns:a16="http://schemas.microsoft.com/office/drawing/2014/main" id="{4EE04DFF-353A-EC4E-9DF0-611460D6E409}"/>
              </a:ext>
            </a:extLst>
          </p:cNvPr>
          <p:cNvSpPr txBox="1"/>
          <p:nvPr/>
        </p:nvSpPr>
        <p:spPr>
          <a:xfrm>
            <a:off x="6972433" y="5143390"/>
            <a:ext cx="3462807" cy="369332"/>
          </a:xfrm>
          <a:prstGeom prst="rect">
            <a:avLst/>
          </a:prstGeom>
          <a:noFill/>
        </p:spPr>
        <p:txBody>
          <a:bodyPr wrap="none" rtlCol="0">
            <a:spAutoFit/>
          </a:bodyPr>
          <a:lstStyle/>
          <a:p>
            <a:r>
              <a:rPr lang="en-US" dirty="0">
                <a:solidFill>
                  <a:srgbClr val="FF0000"/>
                </a:solidFill>
              </a:rPr>
              <a:t>4ac2 =1.25+0.5+0.5+0.5+0.6 = 3.35</a:t>
            </a:r>
          </a:p>
        </p:txBody>
      </p:sp>
    </p:spTree>
    <p:extLst>
      <p:ext uri="{BB962C8B-B14F-4D97-AF65-F5344CB8AC3E}">
        <p14:creationId xmlns:p14="http://schemas.microsoft.com/office/powerpoint/2010/main" val="27469975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00"/>
        <p:cNvGrpSpPr/>
        <p:nvPr/>
      </p:nvGrpSpPr>
      <p:grpSpPr>
        <a:xfrm>
          <a:off x="0" y="0"/>
          <a:ext cx="0" cy="0"/>
          <a:chOff x="0" y="0"/>
          <a:chExt cx="0" cy="0"/>
        </a:xfrm>
      </p:grpSpPr>
      <p:sp>
        <p:nvSpPr>
          <p:cNvPr id="1201" name="Google Shape;1201;p155"/>
          <p:cNvSpPr txBox="1">
            <a:spLocks noGrp="1"/>
          </p:cNvSpPr>
          <p:nvPr>
            <p:ph type="title"/>
          </p:nvPr>
        </p:nvSpPr>
        <p:spPr>
          <a:xfrm>
            <a:off x="266700" y="550999"/>
            <a:ext cx="10972800" cy="794000"/>
          </a:xfrm>
          <a:prstGeom prst="rect">
            <a:avLst/>
          </a:prstGeom>
          <a:noFill/>
          <a:ln>
            <a:noFill/>
          </a:ln>
        </p:spPr>
        <p:txBody>
          <a:bodyPr spcFirstLastPara="1" vert="horz" wrap="square" lIns="121900" tIns="60933" rIns="121900" bIns="60933" rtlCol="0" anchor="ctr" anchorCtr="0">
            <a:noAutofit/>
          </a:bodyPr>
          <a:lstStyle/>
          <a:p>
            <a:pPr>
              <a:spcBef>
                <a:spcPts val="0"/>
              </a:spcBef>
              <a:buClr>
                <a:schemeClr val="dk1"/>
              </a:buClr>
            </a:pPr>
            <a:r>
              <a:rPr lang="en" sz="3840" dirty="0">
                <a:solidFill>
                  <a:schemeClr val="dk1"/>
                </a:solidFill>
                <a:ea typeface="Arial"/>
                <a:cs typeface="Arial"/>
                <a:sym typeface="Arial"/>
              </a:rPr>
              <a:t>Alpha diversity comparison</a:t>
            </a:r>
            <a:endParaRPr sz="3240" dirty="0">
              <a:solidFill>
                <a:schemeClr val="dk1"/>
              </a:solidFill>
              <a:ea typeface="Arial"/>
              <a:cs typeface="Arial"/>
              <a:sym typeface="Arial"/>
            </a:endParaRPr>
          </a:p>
        </p:txBody>
      </p:sp>
      <p:sp>
        <p:nvSpPr>
          <p:cNvPr id="1202" name="Google Shape;1202;p155"/>
          <p:cNvSpPr txBox="1"/>
          <p:nvPr/>
        </p:nvSpPr>
        <p:spPr>
          <a:xfrm>
            <a:off x="749300" y="1556833"/>
            <a:ext cx="10007600" cy="4197600"/>
          </a:xfrm>
          <a:prstGeom prst="rect">
            <a:avLst/>
          </a:prstGeom>
          <a:noFill/>
          <a:ln>
            <a:noFill/>
          </a:ln>
        </p:spPr>
        <p:txBody>
          <a:bodyPr spcFirstLastPara="1" wrap="square" lIns="121900" tIns="121900" rIns="121900" bIns="121900" anchor="t" anchorCtr="0">
            <a:noAutofit/>
          </a:bodyPr>
          <a:lstStyle/>
          <a:p>
            <a:pPr marL="609585" indent="-507987">
              <a:buClr>
                <a:schemeClr val="dk1"/>
              </a:buClr>
              <a:buSzPts val="2400"/>
              <a:buChar char="●"/>
            </a:pPr>
            <a:r>
              <a:rPr lang="en" sz="3200" dirty="0">
                <a:solidFill>
                  <a:schemeClr val="dk1"/>
                </a:solidFill>
                <a:latin typeface="+mj-lt"/>
              </a:rPr>
              <a:t>visually with distribution comparison plots (discrete data) or scatter plots (continuous data)</a:t>
            </a:r>
          </a:p>
          <a:p>
            <a:pPr marL="101598">
              <a:buClr>
                <a:schemeClr val="dk1"/>
              </a:buClr>
              <a:buSzPts val="2400"/>
            </a:pPr>
            <a:endParaRPr sz="3200" dirty="0">
              <a:solidFill>
                <a:schemeClr val="dk1"/>
              </a:solidFill>
              <a:latin typeface="+mj-lt"/>
            </a:endParaRPr>
          </a:p>
          <a:p>
            <a:pPr marL="609585" indent="-507987">
              <a:buClr>
                <a:schemeClr val="dk1"/>
              </a:buClr>
              <a:buSzPts val="2400"/>
              <a:buChar char="●"/>
            </a:pPr>
            <a:r>
              <a:rPr lang="en" sz="3200" dirty="0">
                <a:solidFill>
                  <a:schemeClr val="dk1"/>
                </a:solidFill>
                <a:latin typeface="+mj-lt"/>
              </a:rPr>
              <a:t>statistically with </a:t>
            </a:r>
            <a:r>
              <a:rPr lang="en" sz="3200" dirty="0">
                <a:solidFill>
                  <a:schemeClr val="dk1"/>
                </a:solidFill>
                <a:latin typeface="+mj-lt"/>
                <a:hlinkClick r:id="rId3"/>
              </a:rPr>
              <a:t>Kruskal-Wallis</a:t>
            </a:r>
            <a:r>
              <a:rPr lang="en" sz="3200" dirty="0">
                <a:solidFill>
                  <a:schemeClr val="dk1"/>
                </a:solidFill>
                <a:latin typeface="+mj-lt"/>
              </a:rPr>
              <a:t> (discrete data) or Spearman correlation (continuous data)</a:t>
            </a:r>
            <a:endParaRPr sz="3200" dirty="0">
              <a:latin typeface="+mj-lt"/>
            </a:endParaRPr>
          </a:p>
        </p:txBody>
      </p:sp>
    </p:spTree>
    <p:extLst>
      <p:ext uri="{BB962C8B-B14F-4D97-AF65-F5344CB8AC3E}">
        <p14:creationId xmlns:p14="http://schemas.microsoft.com/office/powerpoint/2010/main" val="23728631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1DACF2-C316-D848-81B5-F1AE076AD0ED}"/>
              </a:ext>
            </a:extLst>
          </p:cNvPr>
          <p:cNvSpPr>
            <a:spLocks noGrp="1"/>
          </p:cNvSpPr>
          <p:nvPr>
            <p:ph type="title"/>
          </p:nvPr>
        </p:nvSpPr>
        <p:spPr/>
        <p:txBody>
          <a:bodyPr/>
          <a:lstStyle/>
          <a:p>
            <a:r>
              <a:rPr lang="en-US" dirty="0"/>
              <a:t>What are the most diverse environments?</a:t>
            </a:r>
          </a:p>
        </p:txBody>
      </p:sp>
      <p:pic>
        <p:nvPicPr>
          <p:cNvPr id="4" name="Picture 3">
            <a:extLst>
              <a:ext uri="{FF2B5EF4-FFF2-40B4-BE49-F238E27FC236}">
                <a16:creationId xmlns:a16="http://schemas.microsoft.com/office/drawing/2014/main" id="{7A88B203-E13F-3B49-BE05-4DAD42EF8724}"/>
              </a:ext>
            </a:extLst>
          </p:cNvPr>
          <p:cNvPicPr>
            <a:picLocks noChangeAspect="1"/>
          </p:cNvPicPr>
          <p:nvPr/>
        </p:nvPicPr>
        <p:blipFill>
          <a:blip r:embed="rId3"/>
          <a:stretch>
            <a:fillRect/>
          </a:stretch>
        </p:blipFill>
        <p:spPr>
          <a:xfrm>
            <a:off x="2039619" y="1393189"/>
            <a:ext cx="7607963" cy="5337705"/>
          </a:xfrm>
          <a:prstGeom prst="rect">
            <a:avLst/>
          </a:prstGeom>
        </p:spPr>
      </p:pic>
      <p:sp>
        <p:nvSpPr>
          <p:cNvPr id="5" name="TextBox 4">
            <a:extLst>
              <a:ext uri="{FF2B5EF4-FFF2-40B4-BE49-F238E27FC236}">
                <a16:creationId xmlns:a16="http://schemas.microsoft.com/office/drawing/2014/main" id="{FDC3EEFD-D641-D944-A846-D0094DF1D54A}"/>
              </a:ext>
            </a:extLst>
          </p:cNvPr>
          <p:cNvSpPr txBox="1"/>
          <p:nvPr/>
        </p:nvSpPr>
        <p:spPr>
          <a:xfrm>
            <a:off x="9980200" y="6527800"/>
            <a:ext cx="2052165" cy="276999"/>
          </a:xfrm>
          <a:prstGeom prst="rect">
            <a:avLst/>
          </a:prstGeom>
          <a:noFill/>
        </p:spPr>
        <p:txBody>
          <a:bodyPr wrap="none" rtlCol="0">
            <a:spAutoFit/>
          </a:bodyPr>
          <a:lstStyle/>
          <a:p>
            <a:r>
              <a:rPr lang="en-US" sz="1200" dirty="0"/>
              <a:t>Thompson </a:t>
            </a:r>
            <a:r>
              <a:rPr lang="en-US" sz="1200" i="1" dirty="0"/>
              <a:t>et al. </a:t>
            </a:r>
            <a:r>
              <a:rPr lang="en-US" sz="1200" dirty="0"/>
              <a:t>2017, </a:t>
            </a:r>
            <a:r>
              <a:rPr lang="en-US" sz="1200" i="1" dirty="0"/>
              <a:t>Nature</a:t>
            </a:r>
          </a:p>
        </p:txBody>
      </p:sp>
    </p:spTree>
    <p:extLst>
      <p:ext uri="{BB962C8B-B14F-4D97-AF65-F5344CB8AC3E}">
        <p14:creationId xmlns:p14="http://schemas.microsoft.com/office/powerpoint/2010/main" val="26158854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17EE107-BAEC-F6A4-5500-B743EDE1A46C}"/>
              </a:ext>
            </a:extLst>
          </p:cNvPr>
          <p:cNvSpPr txBox="1"/>
          <p:nvPr/>
        </p:nvSpPr>
        <p:spPr>
          <a:xfrm>
            <a:off x="5285232" y="2907792"/>
            <a:ext cx="1631922" cy="523220"/>
          </a:xfrm>
          <a:prstGeom prst="rect">
            <a:avLst/>
          </a:prstGeom>
          <a:noFill/>
        </p:spPr>
        <p:txBody>
          <a:bodyPr wrap="none" rtlCol="0">
            <a:spAutoFit/>
          </a:bodyPr>
          <a:lstStyle/>
          <a:p>
            <a:r>
              <a:rPr lang="en-US" sz="2800" dirty="0"/>
              <a:t>End Day 1</a:t>
            </a:r>
          </a:p>
        </p:txBody>
      </p:sp>
    </p:spTree>
    <p:extLst>
      <p:ext uri="{BB962C8B-B14F-4D97-AF65-F5344CB8AC3E}">
        <p14:creationId xmlns:p14="http://schemas.microsoft.com/office/powerpoint/2010/main" val="404233788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0</TotalTime>
  <Words>2827</Words>
  <Application>Microsoft Macintosh PowerPoint</Application>
  <PresentationFormat>Widescreen</PresentationFormat>
  <Paragraphs>806</Paragraphs>
  <Slides>48</Slides>
  <Notes>38</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48</vt:i4>
      </vt:variant>
    </vt:vector>
  </HeadingPairs>
  <TitlesOfParts>
    <vt:vector size="58" baseType="lpstr">
      <vt:lpstr>Aptos</vt:lpstr>
      <vt:lpstr>Aptos Display</vt:lpstr>
      <vt:lpstr>Arial</vt:lpstr>
      <vt:lpstr>Calibri</vt:lpstr>
      <vt:lpstr>Calibri Light</vt:lpstr>
      <vt:lpstr>Consolas</vt:lpstr>
      <vt:lpstr>Courier New</vt:lpstr>
      <vt:lpstr>Helvetica Light</vt:lpstr>
      <vt:lpstr>Times New Roman</vt:lpstr>
      <vt:lpstr>Office Theme</vt:lpstr>
      <vt:lpstr>qCMB intro part 2</vt:lpstr>
      <vt:lpstr>PowerPoint Presentation</vt:lpstr>
      <vt:lpstr>PowerPoint Presentation</vt:lpstr>
      <vt:lpstr>Why incorporate phylogeny in a diversity metric?</vt:lpstr>
      <vt:lpstr>PowerPoint Presentation</vt:lpstr>
      <vt:lpstr>PowerPoint Presentation</vt:lpstr>
      <vt:lpstr>Alpha diversity comparison</vt:lpstr>
      <vt:lpstr>What are the most diverse environments?</vt:lpstr>
      <vt:lpstr>PowerPoint Presentation</vt:lpstr>
      <vt:lpstr>Microbiome Science  amplicon sequencing analysis</vt:lpstr>
      <vt:lpstr>PowerPoint Presentation</vt:lpstr>
      <vt:lpstr>PowerPoint Presentation</vt:lpstr>
      <vt:lpstr>PowerPoint Presentation</vt:lpstr>
      <vt:lpstr>PowerPoint Presentation</vt:lpstr>
      <vt:lpstr>Bray-Curtis distance: non-phylogenetic beta diversity metric</vt:lpstr>
      <vt:lpstr>Bray-Curtis distance: non-phylogenetic beta diversity metric</vt:lpstr>
      <vt:lpstr>Unweighted UniFrac distance: phylogenetic beta diversity metric</vt:lpstr>
      <vt:lpstr>Unweighted UniFrac distance: phylogenetic beta diversity metric</vt:lpstr>
      <vt:lpstr>Unweighted UniFrac distance: phylogenetic beta diversity metric</vt:lpstr>
      <vt:lpstr>PowerPoint Presentation</vt:lpstr>
      <vt:lpstr>Normalizing for sequencing depth</vt:lpstr>
      <vt:lpstr>PowerPoint Presentation</vt:lpstr>
      <vt:lpstr>Earth Microbiome Project</vt:lpstr>
      <vt:lpstr>Why might diversity be important?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do these taxa plots really tell us?</vt:lpstr>
      <vt:lpstr>Compositionality</vt:lpstr>
      <vt:lpstr>PowerPoint Presentation</vt:lpstr>
      <vt:lpstr>Non-parametric tests are problematic</vt:lpstr>
      <vt:lpstr>ANCOM</vt:lpstr>
      <vt:lpstr>PowerPoint Presentation</vt:lpstr>
      <vt:lpstr>PowerPoint Presentation</vt:lpstr>
      <vt:lpstr>PowerPoint Presentation</vt:lpstr>
      <vt:lpstr>PowerPoint Presentation</vt:lpstr>
      <vt:lpstr>Supervised learning methods</vt:lpstr>
      <vt:lpstr>PowerPoint Presentation</vt:lpstr>
      <vt:lpstr>PowerPoint Presentation</vt:lpstr>
      <vt:lpstr>PowerPoint Presentation</vt:lpstr>
      <vt:lpstr>PowerPoint Presentation</vt:lpstr>
      <vt:lpstr>Useful links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qCMB intro part 2</dc:title>
  <dc:creator>King,David</dc:creator>
  <cp:lastModifiedBy>King,David</cp:lastModifiedBy>
  <cp:revision>1</cp:revision>
  <dcterms:created xsi:type="dcterms:W3CDTF">2024-04-08T16:32:34Z</dcterms:created>
  <dcterms:modified xsi:type="dcterms:W3CDTF">2024-04-08T16:33:31Z</dcterms:modified>
</cp:coreProperties>
</file>